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320" r:id="rId3"/>
    <p:sldId id="322" r:id="rId4"/>
    <p:sldId id="321" r:id="rId5"/>
    <p:sldId id="324" r:id="rId6"/>
    <p:sldId id="323" r:id="rId7"/>
    <p:sldId id="326" r:id="rId8"/>
    <p:sldId id="325" r:id="rId9"/>
    <p:sldId id="314" r:id="rId10"/>
    <p:sldId id="313" r:id="rId11"/>
    <p:sldId id="315" r:id="rId12"/>
    <p:sldId id="316" r:id="rId13"/>
    <p:sldId id="317" r:id="rId14"/>
    <p:sldId id="318" r:id="rId15"/>
    <p:sldId id="319" r:id="rId16"/>
    <p:sldId id="312"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299" r:id="rId30"/>
    <p:sldId id="292" r:id="rId31"/>
    <p:sldId id="293" r:id="rId32"/>
    <p:sldId id="294" r:id="rId33"/>
    <p:sldId id="295" r:id="rId34"/>
    <p:sldId id="296" r:id="rId35"/>
    <p:sldId id="297" r:id="rId36"/>
    <p:sldId id="298" r:id="rId37"/>
    <p:sldId id="291" r:id="rId38"/>
    <p:sldId id="284" r:id="rId39"/>
    <p:sldId id="285" r:id="rId40"/>
    <p:sldId id="286" r:id="rId41"/>
    <p:sldId id="287" r:id="rId42"/>
    <p:sldId id="288" r:id="rId43"/>
    <p:sldId id="289" r:id="rId44"/>
    <p:sldId id="290" r:id="rId45"/>
    <p:sldId id="283" r:id="rId46"/>
    <p:sldId id="276" r:id="rId47"/>
    <p:sldId id="277" r:id="rId48"/>
    <p:sldId id="279" r:id="rId49"/>
    <p:sldId id="278" r:id="rId50"/>
    <p:sldId id="280" r:id="rId51"/>
    <p:sldId id="281" r:id="rId52"/>
    <p:sldId id="282" r:id="rId53"/>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2" r:id="rId68"/>
    <p:sldId id="270" r:id="rId69"/>
    <p:sldId id="271" r:id="rId70"/>
    <p:sldId id="273" r:id="rId71"/>
    <p:sldId id="274" r:id="rId72"/>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85"/>
    <p:restoredTop sz="94694"/>
  </p:normalViewPr>
  <p:slideViewPr>
    <p:cSldViewPr snapToGrid="0">
      <p:cViewPr varScale="1">
        <p:scale>
          <a:sx n="121" d="100"/>
          <a:sy n="121" d="100"/>
        </p:scale>
        <p:origin x="11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6218B-9A60-3DD5-E775-167396E404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2871FFDA-B6A4-4278-66F4-0717EC12F9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B2BAC18B-7BE4-4968-C045-E6806FED82F8}"/>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8D201BD2-065E-CE6A-B9E7-759B2A720905}"/>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5FD6F98-EF15-E7E0-9F2B-7F88AF4AB104}"/>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149966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F899-A963-B9A3-89D0-857C1DD8481E}"/>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9C2EDEFA-46D5-0B14-273F-3F5DA1D37A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6CED50A4-0734-DA03-B85D-FFC270500F77}"/>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0F9BE9D0-237F-3164-1FC2-4560A8815AE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87C48019-171C-DA68-8FBA-8CD5BADDD07B}"/>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351127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CEA33-3AB5-8E3E-14E0-F28AC4A3A5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ED734BD6-086E-2EC8-BDF3-18EE62A49D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D23EF7CF-C24C-E62B-CAB1-DCE6CD8EE793}"/>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08176068-A65E-01F7-42F9-2AA3FDE4E0E9}"/>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184EA49C-FEA8-3508-42CF-A61D71A75DDB}"/>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3619317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867E-39DE-98B7-8DDE-0A3EE2D81B8F}"/>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F69458C4-760D-C719-FF6C-94E8BA9D4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B660996-1325-3E42-4EC0-D8D797D3711B}"/>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9133243F-A96A-2295-46B8-AD9539B6B51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4D93A08D-76EF-88E1-7DBC-8B4FE88650BA}"/>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2274662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38D1-53A5-5A62-AE4D-76BCC730BD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504F8916-C04B-7C2C-EF7D-F942712305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86420-D8A4-BD00-3719-227BA3769A27}"/>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EE6317B8-7F6F-4CAF-BAED-F7E93997811C}"/>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F60E333-DAF3-E510-0AA2-A7ACD6285555}"/>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164797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BDB3-7B1E-7C55-C768-2E9C93A3D583}"/>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81AFE316-1E2A-0B4C-51CB-E322D8FAEB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30551F99-4458-F2FB-A3D0-FBE457A04C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F0FCCCDD-5D0B-8E70-D102-E98E03797C07}"/>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6" name="Footer Placeholder 5">
            <a:extLst>
              <a:ext uri="{FF2B5EF4-FFF2-40B4-BE49-F238E27FC236}">
                <a16:creationId xmlns:a16="http://schemas.microsoft.com/office/drawing/2014/main" id="{67114C07-0EDD-74FF-0919-9DE75DD0139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7DADCB38-C37E-72C7-D057-8A956D9F6BC9}"/>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317290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F842-4011-E5B4-22D9-86A23A028800}"/>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4F93FFF6-C667-7DDD-1923-B7F33D11B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5CBC8A-C2B1-E8DB-8B96-169A23C1EB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45DA127F-9B4B-D082-A467-E74274064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3A0A69-58AA-6B59-CA2C-3975F943A2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70203341-F833-A1A4-D66C-BEAEB895513F}"/>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8" name="Footer Placeholder 7">
            <a:extLst>
              <a:ext uri="{FF2B5EF4-FFF2-40B4-BE49-F238E27FC236}">
                <a16:creationId xmlns:a16="http://schemas.microsoft.com/office/drawing/2014/main" id="{4741F091-9A29-DEC3-97A5-001C8B2E3A23}"/>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D463CACE-9A14-4A2F-9FD2-DC2CA04D27A6}"/>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38365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32B6-7C0F-EBFE-645A-20912821A2CF}"/>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FB54E37B-3EEE-9DF0-AF9E-47662D83296D}"/>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4" name="Footer Placeholder 3">
            <a:extLst>
              <a:ext uri="{FF2B5EF4-FFF2-40B4-BE49-F238E27FC236}">
                <a16:creationId xmlns:a16="http://schemas.microsoft.com/office/drawing/2014/main" id="{53E81473-49C6-9AC8-897F-DF0117EE1B45}"/>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CB8A609F-818F-5B7F-F8BC-05FE4FE243EB}"/>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199436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F577-D813-AAAF-F35A-4885A94F2DBC}"/>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3" name="Footer Placeholder 2">
            <a:extLst>
              <a:ext uri="{FF2B5EF4-FFF2-40B4-BE49-F238E27FC236}">
                <a16:creationId xmlns:a16="http://schemas.microsoft.com/office/drawing/2014/main" id="{2B8E46A0-AFE2-B57E-D395-2FA96111AA18}"/>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0B6B9403-D576-D0AE-28F2-4DF9BE83BA6E}"/>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1507485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C04E-F7A9-3090-1633-260AAAA6F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5FD7902A-495A-1C0A-5EAB-B96C21835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0E001F84-F972-57A6-30D8-567ACA732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F1A62-1033-69EF-45CE-88322875CABF}"/>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6" name="Footer Placeholder 5">
            <a:extLst>
              <a:ext uri="{FF2B5EF4-FFF2-40B4-BE49-F238E27FC236}">
                <a16:creationId xmlns:a16="http://schemas.microsoft.com/office/drawing/2014/main" id="{4DDFFB8D-1204-E0EE-AB50-0901E2E6329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C06DDF5E-BDEE-E8DA-B392-4BA5E5CA26EE}"/>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13443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F823-91ED-0179-DB71-6F56C3C9A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AB9FE8C2-C9CD-B7F2-CD42-48B90ED3D7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8C19F481-F1DE-D8E3-1EAB-6B44D1149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EF282-FD75-297A-6094-269EFF949CBE}"/>
              </a:ext>
            </a:extLst>
          </p:cNvPr>
          <p:cNvSpPr>
            <a:spLocks noGrp="1"/>
          </p:cNvSpPr>
          <p:nvPr>
            <p:ph type="dt" sz="half" idx="10"/>
          </p:nvPr>
        </p:nvSpPr>
        <p:spPr/>
        <p:txBody>
          <a:bodyPr/>
          <a:lstStyle/>
          <a:p>
            <a:fld id="{2231D298-6E5B-7C4A-8178-C7E41F7036FD}" type="datetimeFigureOut">
              <a:rPr lang="en-UA" smtClean="0"/>
              <a:t>06.11.2024</a:t>
            </a:fld>
            <a:endParaRPr lang="en-UA"/>
          </a:p>
        </p:txBody>
      </p:sp>
      <p:sp>
        <p:nvSpPr>
          <p:cNvPr id="6" name="Footer Placeholder 5">
            <a:extLst>
              <a:ext uri="{FF2B5EF4-FFF2-40B4-BE49-F238E27FC236}">
                <a16:creationId xmlns:a16="http://schemas.microsoft.com/office/drawing/2014/main" id="{DDDE6B7A-ECFC-44BD-A046-4D8A551BE68F}"/>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E26A5C4-56D0-7611-50DA-60EF725400D3}"/>
              </a:ext>
            </a:extLst>
          </p:cNvPr>
          <p:cNvSpPr>
            <a:spLocks noGrp="1"/>
          </p:cNvSpPr>
          <p:nvPr>
            <p:ph type="sldNum" sz="quarter" idx="12"/>
          </p:nvPr>
        </p:nvSpPr>
        <p:spPr/>
        <p:txBody>
          <a:bodyPr/>
          <a:lstStyle/>
          <a:p>
            <a:fld id="{B75D95C4-6464-F045-98E4-62FCF0459AB5}" type="slidenum">
              <a:rPr lang="en-UA" smtClean="0"/>
              <a:t>‹#›</a:t>
            </a:fld>
            <a:endParaRPr lang="en-UA"/>
          </a:p>
        </p:txBody>
      </p:sp>
    </p:spTree>
    <p:extLst>
      <p:ext uri="{BB962C8B-B14F-4D97-AF65-F5344CB8AC3E}">
        <p14:creationId xmlns:p14="http://schemas.microsoft.com/office/powerpoint/2010/main" val="2035110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08C9C-E910-1435-2DE8-44CEB0A067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76A6A54C-0CA1-24D5-F151-AF943723EF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E6D6A8F1-52BE-6383-25DD-A71F7A1618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1D298-6E5B-7C4A-8178-C7E41F7036FD}" type="datetimeFigureOut">
              <a:rPr lang="en-UA" smtClean="0"/>
              <a:t>06.11.2024</a:t>
            </a:fld>
            <a:endParaRPr lang="en-UA"/>
          </a:p>
        </p:txBody>
      </p:sp>
      <p:sp>
        <p:nvSpPr>
          <p:cNvPr id="5" name="Footer Placeholder 4">
            <a:extLst>
              <a:ext uri="{FF2B5EF4-FFF2-40B4-BE49-F238E27FC236}">
                <a16:creationId xmlns:a16="http://schemas.microsoft.com/office/drawing/2014/main" id="{72D01B2D-6001-ACE4-8C4D-65072F6AC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43CCA5AF-C2B3-543B-6B40-76E9AC98E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D95C4-6464-F045-98E4-62FCF0459AB5}" type="slidenum">
              <a:rPr lang="en-UA" smtClean="0"/>
              <a:t>‹#›</a:t>
            </a:fld>
            <a:endParaRPr lang="en-UA"/>
          </a:p>
        </p:txBody>
      </p:sp>
    </p:spTree>
    <p:extLst>
      <p:ext uri="{BB962C8B-B14F-4D97-AF65-F5344CB8AC3E}">
        <p14:creationId xmlns:p14="http://schemas.microsoft.com/office/powerpoint/2010/main" val="2981302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inetime.com.ua/ua/wine/tyhe/brand=teruzzi" TargetMode="External"/><Relationship Id="rId1" Type="http://schemas.openxmlformats.org/officeDocument/2006/relationships/slideLayout" Target="../slideLayouts/slideLayout2.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inetime.com.ua/ua/wine/tyhe/brand=teruzzi"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inetime.com.ua/ua/wine/tyhe/brand=brand-col-dorcia" TargetMode="External"/><Relationship Id="rId1" Type="http://schemas.openxmlformats.org/officeDocument/2006/relationships/slideLayout" Target="../slideLayouts/slideLayout2.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inetime.com.ua/ua/wine/tyhe/brand=teruzz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netime.com.ua/ua/mitsnyy-alkogol/konyak/brand=brand-tesseron"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okwine.ua/ua/pivo?18=1079"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inetime.com.ua/ua/mitsnyy-alkogol/konyak/brand=brand-pierre-ferrand"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hyperlink" Target="https://okwine.ua/ua/tekila?18=6053" TargetMode="External"/><Relationship Id="rId2" Type="http://schemas.openxmlformats.org/officeDocument/2006/relationships/hyperlink" Target="https://okwine.ua/ua/tekila?16=843" TargetMode="Externa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kwine.ua/ua/tekila?16=843" TargetMode="External"/><Relationship Id="rId1" Type="http://schemas.openxmlformats.org/officeDocument/2006/relationships/slideLayout" Target="../slideLayouts/slideLayout2.xml"/><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inewine.ua/spirit/brand_jarana/" TargetMode="External"/><Relationship Id="rId2" Type="http://schemas.openxmlformats.org/officeDocument/2006/relationships/hyperlink" Target="https://winewine.ua/spirit/country_meksyka/" TargetMode="Externa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inetime.com.ua/ua/mitsnyy-alkogol/tekila/brand=brand-jose-cuervo" TargetMode="External"/><Relationship Id="rId2" Type="http://schemas.openxmlformats.org/officeDocument/2006/relationships/hyperlink" Target="https://winewine.ua/spirit/country_meksyka/"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hyperlink" Target="https://winetime.com.ua/ua/mitsnyy-alkogol/tekila/brand=el-mayor" TargetMode="External"/><Relationship Id="rId2" Type="http://schemas.openxmlformats.org/officeDocument/2006/relationships/hyperlink" Target="https://winewine.ua/spirit/country_meksyka/" TargetMode="Externa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okwine.ua/ua/tekila?18=1616" TargetMode="External"/><Relationship Id="rId2" Type="http://schemas.openxmlformats.org/officeDocument/2006/relationships/hyperlink" Target="https://winewine.ua/spirit/country_meksyka/" TargetMode="Externa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okwine.ua/ua/liker?18=92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inetime.com.ua/ua/mitsnyy-alkogol/liker/brand=saint-brenda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inetime.com.ua/ua/mitsnyy-alkogol/konyak/brand=claude-chatelier"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hyperlink" Target="https://okwine.ua/ua/liker?18=912"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kwine.ua/ua/liker?18=912"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okwine.ua/ua/liker?18=7809"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kwine.ua/ua/liker?18=140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kwine.ua/ua/viski?18=92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kwine.ua/ua/viski?18=1341"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okwine.ua/ua/viski?18=154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oodwine.com.ua/ua/krepkie.html/f/producer-tbg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kwine.ua/ua/konyak?18=7736" TargetMode="External"/><Relationship Id="rId1" Type="http://schemas.openxmlformats.org/officeDocument/2006/relationships/slideLayout" Target="../slideLayouts/slideLayout2.xml"/><Relationship Id="rId4" Type="http://schemas.microsoft.com/office/2007/relationships/hdphoto" Target="../media/hdphoto5.wdp"/></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okwine.ua/ua/konyak?18=3096"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80DE2F00-4119-D9F8-43AA-2CAD1A2CC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1E937-756C-0759-E119-47118003CCA8}"/>
              </a:ext>
            </a:extLst>
          </p:cNvPr>
          <p:cNvSpPr>
            <a:spLocks noGrp="1"/>
          </p:cNvSpPr>
          <p:nvPr>
            <p:ph type="ctrTitle"/>
          </p:nvPr>
        </p:nvSpPr>
        <p:spPr/>
        <p:txBody>
          <a:bodyPr/>
          <a:lstStyle/>
          <a:p>
            <a:r>
              <a:rPr lang="uk-UA" dirty="0"/>
              <a:t>коньяк</a:t>
            </a:r>
            <a:endParaRPr lang="en-UA" dirty="0"/>
          </a:p>
        </p:txBody>
      </p:sp>
    </p:spTree>
    <p:extLst>
      <p:ext uri="{BB962C8B-B14F-4D97-AF65-F5344CB8AC3E}">
        <p14:creationId xmlns:p14="http://schemas.microsoft.com/office/powerpoint/2010/main" val="305170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890B-F997-5DA0-7402-E5D8D548329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ADD1F92-B12B-793D-5A91-21E24B3DBB16}"/>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000000"/>
                </a:solidFill>
                <a:effectLst/>
                <a:latin typeface="Montserrat" pitchFamily="2" charset="77"/>
              </a:rPr>
              <a:t>Вино сухе біле </a:t>
            </a:r>
            <a:r>
              <a:rPr lang="en-US" b="1" i="0" dirty="0" err="1">
                <a:solidFill>
                  <a:srgbClr val="000000"/>
                </a:solidFill>
                <a:effectLst/>
                <a:latin typeface="Montserrat" pitchFamily="2" charset="77"/>
              </a:rPr>
              <a:t>Teruzzi</a:t>
            </a:r>
            <a:r>
              <a:rPr lang="en-US" b="1" i="0" dirty="0">
                <a:solidFill>
                  <a:srgbClr val="000000"/>
                </a:solidFill>
                <a:effectLst/>
                <a:latin typeface="Montserrat" pitchFamily="2" charset="77"/>
              </a:rPr>
              <a:t> Terre Di </a:t>
            </a:r>
            <a:r>
              <a:rPr lang="en-US" b="1" i="0" dirty="0" err="1">
                <a:solidFill>
                  <a:srgbClr val="000000"/>
                </a:solidFill>
                <a:effectLst/>
                <a:latin typeface="Montserrat" pitchFamily="2" charset="77"/>
              </a:rPr>
              <a:t>Tufi</a:t>
            </a:r>
            <a:r>
              <a:rPr lang="en-US" b="1" i="0" dirty="0">
                <a:solidFill>
                  <a:srgbClr val="000000"/>
                </a:solidFill>
                <a:effectLst/>
                <a:latin typeface="Montserrat" pitchFamily="2" charset="77"/>
              </a:rPr>
              <a:t> IGT </a:t>
            </a:r>
          </a:p>
        </p:txBody>
      </p:sp>
      <p:sp>
        <p:nvSpPr>
          <p:cNvPr id="7" name="TextBox 6">
            <a:extLst>
              <a:ext uri="{FF2B5EF4-FFF2-40B4-BE49-F238E27FC236}">
                <a16:creationId xmlns:a16="http://schemas.microsoft.com/office/drawing/2014/main" id="{9C995056-2EE0-D82A-2839-090F93E9819E}"/>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C7065778-8D22-0E4A-5177-8BAD2FE77DC4}"/>
              </a:ext>
            </a:extLst>
          </p:cNvPr>
          <p:cNvSpPr txBox="1"/>
          <p:nvPr/>
        </p:nvSpPr>
        <p:spPr>
          <a:xfrm>
            <a:off x="3625144" y="1745695"/>
            <a:ext cx="8156028" cy="954107"/>
          </a:xfrm>
          <a:prstGeom prst="rect">
            <a:avLst/>
          </a:prstGeom>
          <a:noFill/>
        </p:spPr>
        <p:txBody>
          <a:bodyPr wrap="square">
            <a:spAutoFit/>
          </a:bodyPr>
          <a:lstStyle/>
          <a:p>
            <a:r>
              <a:rPr lang="uk-UA" sz="1400" b="0" i="0" dirty="0">
                <a:solidFill>
                  <a:srgbClr val="000000"/>
                </a:solidFill>
                <a:effectLst/>
                <a:latin typeface="Montserrat" pitchFamily="2" charset="77"/>
              </a:rPr>
              <a:t>Приємний і інтенсивний, відображає ноти свіжих фруктів, поруч з злегка підсмаженими нюансами.</a:t>
            </a:r>
          </a:p>
          <a:p>
            <a:r>
              <a:rPr lang="uk-UA" sz="1400" b="0" i="0" dirty="0">
                <a:solidFill>
                  <a:srgbClr val="000000"/>
                </a:solidFill>
                <a:effectLst/>
                <a:latin typeface="Montserrat" pitchFamily="2" charset="77"/>
              </a:rPr>
              <a:t>Приємний, складний і збалансований, з виразною кислотністю і, яка робить його надзвичайно яскравим.</a:t>
            </a:r>
            <a:endParaRPr lang="en-UA" sz="1400" dirty="0"/>
          </a:p>
        </p:txBody>
      </p:sp>
      <p:sp>
        <p:nvSpPr>
          <p:cNvPr id="10" name="TextBox 9">
            <a:extLst>
              <a:ext uri="{FF2B5EF4-FFF2-40B4-BE49-F238E27FC236}">
                <a16:creationId xmlns:a16="http://schemas.microsoft.com/office/drawing/2014/main" id="{4DB1E745-5F53-301D-58B5-463E4D435A21}"/>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7BB7A73-7C50-7AE8-995E-018AED7022C3}"/>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B2EC8FD3-1014-8B04-8528-E05BEB55914E}"/>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Італія</a:t>
            </a:r>
            <a:endParaRPr lang="en-UA" dirty="0"/>
          </a:p>
        </p:txBody>
      </p:sp>
      <p:sp>
        <p:nvSpPr>
          <p:cNvPr id="16" name="TextBox 15">
            <a:extLst>
              <a:ext uri="{FF2B5EF4-FFF2-40B4-BE49-F238E27FC236}">
                <a16:creationId xmlns:a16="http://schemas.microsoft.com/office/drawing/2014/main" id="{2AF77DA6-288B-F823-95B7-862286A0D785}"/>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4DD92C7-5593-A119-BEC1-A2BE309056BC}"/>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12,5 %</a:t>
            </a:r>
            <a:endParaRPr lang="en-UA" dirty="0"/>
          </a:p>
        </p:txBody>
      </p:sp>
      <p:sp>
        <p:nvSpPr>
          <p:cNvPr id="18" name="TextBox 17">
            <a:extLst>
              <a:ext uri="{FF2B5EF4-FFF2-40B4-BE49-F238E27FC236}">
                <a16:creationId xmlns:a16="http://schemas.microsoft.com/office/drawing/2014/main" id="{4DD73A93-9F8B-5B69-2943-6D728A750029}"/>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8D8D1CB3-3C49-6606-7A38-14952DDCFCD5}"/>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Teruzzi</a:t>
            </a:r>
            <a:endParaRPr lang="en-UA" dirty="0"/>
          </a:p>
        </p:txBody>
      </p:sp>
      <p:sp>
        <p:nvSpPr>
          <p:cNvPr id="20" name="TextBox 19">
            <a:extLst>
              <a:ext uri="{FF2B5EF4-FFF2-40B4-BE49-F238E27FC236}">
                <a16:creationId xmlns:a16="http://schemas.microsoft.com/office/drawing/2014/main" id="{A90A6DE1-31EF-E470-5AF4-3E26BB79ACDF}"/>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1054</a:t>
            </a:r>
            <a:r>
              <a:rPr lang="uk-UA" sz="2000" b="1" i="0" dirty="0">
                <a:solidFill>
                  <a:srgbClr val="2A2731"/>
                </a:solidFill>
                <a:effectLst/>
                <a:latin typeface="proxima-nova"/>
              </a:rPr>
              <a:t> грн</a:t>
            </a:r>
            <a:endParaRPr lang="en-UA" sz="2000" b="1" dirty="0"/>
          </a:p>
        </p:txBody>
      </p:sp>
      <p:pic>
        <p:nvPicPr>
          <p:cNvPr id="1026" name="Picture 2" descr="Вино сухе біле Teruzzi Terre Di Tufi IGT 0,75 л">
            <a:extLst>
              <a:ext uri="{FF2B5EF4-FFF2-40B4-BE49-F238E27FC236}">
                <a16:creationId xmlns:a16="http://schemas.microsoft.com/office/drawing/2014/main" id="{48855C1F-9F7A-16AB-AAF1-83862A502B0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000" b="97259" l="10000" r="90000">
                        <a14:foregroundMark x1="50741" y1="21481" x2="51037" y2="4000"/>
                        <a14:foregroundMark x1="39259" y1="95037" x2="57926" y2="94222"/>
                        <a14:foregroundMark x1="57926" y1="94222" x2="59333" y2="94222"/>
                        <a14:foregroundMark x1="43259" y1="96889" x2="50889" y2="97259"/>
                        <a14:foregroundMark x1="50889" y1="97259" x2="59481" y2="96741"/>
                        <a14:foregroundMark x1="40222" y1="42296" x2="43852" y2="31556"/>
                        <a14:foregroundMark x1="59556" y1="42593" x2="56593" y2="32000"/>
                        <a14:foregroundMark x1="47852" y1="59778" x2="54296" y2="59185"/>
                        <a14:foregroundMark x1="59037" y1="61037" x2="58889" y2="56444"/>
                      </a14:backgroundRemoval>
                    </a14:imgEffect>
                  </a14:imgLayer>
                </a14:imgProps>
              </a:ext>
              <a:ext uri="{28A0092B-C50C-407E-A947-70E740481C1C}">
                <a14:useLocalDpi xmlns:a14="http://schemas.microsoft.com/office/drawing/2010/main" val="0"/>
              </a:ext>
            </a:extLst>
          </a:blip>
          <a:srcRect l="32379" t="153" r="34327" b="-153"/>
          <a:stretch/>
        </p:blipFill>
        <p:spPr bwMode="auto">
          <a:xfrm>
            <a:off x="715341" y="348034"/>
            <a:ext cx="1936768" cy="581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4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0EE95-16A4-9F80-002D-F13104673B4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6927044-7B33-F980-C013-8354E3EE4F71}"/>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Вино </a:t>
            </a:r>
            <a:r>
              <a:rPr lang="en-US" b="1" i="0" dirty="0" err="1">
                <a:solidFill>
                  <a:srgbClr val="333333"/>
                </a:solidFill>
                <a:effectLst/>
                <a:latin typeface="Circe"/>
              </a:rPr>
              <a:t>Glou</a:t>
            </a:r>
            <a:r>
              <a:rPr lang="en-US" b="1" i="0" dirty="0">
                <a:solidFill>
                  <a:srgbClr val="333333"/>
                </a:solidFill>
                <a:effectLst/>
                <a:latin typeface="Circe"/>
              </a:rPr>
              <a:t> </a:t>
            </a:r>
            <a:r>
              <a:rPr lang="en-US" b="1" i="0" dirty="0" err="1">
                <a:solidFill>
                  <a:srgbClr val="333333"/>
                </a:solidFill>
                <a:effectLst/>
                <a:latin typeface="Circe"/>
              </a:rPr>
              <a:t>Glou</a:t>
            </a:r>
            <a:r>
              <a:rPr lang="en-US" b="1" i="0" dirty="0">
                <a:solidFill>
                  <a:srgbClr val="333333"/>
                </a:solidFill>
                <a:effectLst/>
                <a:latin typeface="Circe"/>
              </a:rPr>
              <a:t>, Orange, </a:t>
            </a:r>
            <a:r>
              <a:rPr lang="en-US" b="1" i="0" dirty="0" err="1">
                <a:solidFill>
                  <a:srgbClr val="333333"/>
                </a:solidFill>
                <a:effectLst/>
                <a:latin typeface="Circe"/>
              </a:rPr>
              <a:t>Fio</a:t>
            </a:r>
            <a:r>
              <a:rPr lang="en-US" b="1" i="0" dirty="0">
                <a:solidFill>
                  <a:srgbClr val="333333"/>
                </a:solidFill>
                <a:effectLst/>
                <a:latin typeface="Circe"/>
              </a:rPr>
              <a:t> Wine, </a:t>
            </a:r>
            <a:r>
              <a:rPr lang="uk-UA" b="1" i="0" dirty="0">
                <a:solidFill>
                  <a:srgbClr val="333333"/>
                </a:solidFill>
                <a:effectLst/>
                <a:latin typeface="Circe"/>
              </a:rPr>
              <a:t>бурштинове сухе</a:t>
            </a:r>
          </a:p>
        </p:txBody>
      </p:sp>
      <p:sp>
        <p:nvSpPr>
          <p:cNvPr id="7" name="TextBox 6">
            <a:extLst>
              <a:ext uri="{FF2B5EF4-FFF2-40B4-BE49-F238E27FC236}">
                <a16:creationId xmlns:a16="http://schemas.microsoft.com/office/drawing/2014/main" id="{3F4A1273-A728-9726-0AE3-F9ECEDF18B7D}"/>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BF50BD43-144C-6428-0FCF-B1D562EAC106}"/>
              </a:ext>
            </a:extLst>
          </p:cNvPr>
          <p:cNvSpPr txBox="1"/>
          <p:nvPr/>
        </p:nvSpPr>
        <p:spPr>
          <a:xfrm>
            <a:off x="3584129" y="1978771"/>
            <a:ext cx="8156028" cy="307777"/>
          </a:xfrm>
          <a:prstGeom prst="rect">
            <a:avLst/>
          </a:prstGeom>
          <a:noFill/>
        </p:spPr>
        <p:txBody>
          <a:bodyPr wrap="square">
            <a:spAutoFit/>
          </a:bodyPr>
          <a:lstStyle/>
          <a:p>
            <a:r>
              <a:rPr lang="uk-UA" sz="1400" b="0" i="0" dirty="0">
                <a:solidFill>
                  <a:srgbClr val="333333"/>
                </a:solidFill>
                <a:effectLst/>
                <a:latin typeface="Circe"/>
              </a:rPr>
              <a:t>Схоже, наші сомельє дегустують цю позицію, щоб розповісти про неї детальніше :)</a:t>
            </a:r>
            <a:endParaRPr lang="en-UA" sz="1400" dirty="0"/>
          </a:p>
        </p:txBody>
      </p:sp>
      <p:sp>
        <p:nvSpPr>
          <p:cNvPr id="10" name="TextBox 9">
            <a:extLst>
              <a:ext uri="{FF2B5EF4-FFF2-40B4-BE49-F238E27FC236}">
                <a16:creationId xmlns:a16="http://schemas.microsoft.com/office/drawing/2014/main" id="{FF45DC8B-1828-E0B7-61A4-446D46FAAB9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3206C8A-74B8-803E-CC7E-08D427AF8889}"/>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18182C59-5309-DB95-2978-8D9E7ED4217C}"/>
              </a:ext>
            </a:extLst>
          </p:cNvPr>
          <p:cNvSpPr txBox="1"/>
          <p:nvPr/>
        </p:nvSpPr>
        <p:spPr>
          <a:xfrm>
            <a:off x="3790577" y="4323019"/>
            <a:ext cx="2359572" cy="369332"/>
          </a:xfrm>
          <a:prstGeom prst="rect">
            <a:avLst/>
          </a:prstGeom>
          <a:noFill/>
        </p:spPr>
        <p:txBody>
          <a:bodyPr wrap="square">
            <a:spAutoFit/>
          </a:bodyPr>
          <a:lstStyle/>
          <a:p>
            <a:r>
              <a:rPr lang="uk-UA" b="0" i="0" dirty="0">
                <a:effectLst/>
                <a:latin typeface="Silpo Text"/>
              </a:rPr>
              <a:t>Німеччина</a:t>
            </a:r>
            <a:endParaRPr lang="en-UA" dirty="0"/>
          </a:p>
        </p:txBody>
      </p:sp>
      <p:sp>
        <p:nvSpPr>
          <p:cNvPr id="16" name="TextBox 15">
            <a:extLst>
              <a:ext uri="{FF2B5EF4-FFF2-40B4-BE49-F238E27FC236}">
                <a16:creationId xmlns:a16="http://schemas.microsoft.com/office/drawing/2014/main" id="{05AF7DF9-5638-E833-C596-37397941E610}"/>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517DD372-A920-D727-1EDC-A5271DA0C616}"/>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12,5 %</a:t>
            </a:r>
            <a:endParaRPr lang="en-UA" dirty="0"/>
          </a:p>
        </p:txBody>
      </p:sp>
      <p:sp>
        <p:nvSpPr>
          <p:cNvPr id="18" name="TextBox 17">
            <a:extLst>
              <a:ext uri="{FF2B5EF4-FFF2-40B4-BE49-F238E27FC236}">
                <a16:creationId xmlns:a16="http://schemas.microsoft.com/office/drawing/2014/main" id="{8E771AE8-B632-000E-26F9-990FF144FC5B}"/>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DB4BB22-08F8-F7E0-FE7D-018DF7491AAA}"/>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Teruzzi</a:t>
            </a:r>
            <a:endParaRPr lang="en-UA" dirty="0"/>
          </a:p>
        </p:txBody>
      </p:sp>
      <p:sp>
        <p:nvSpPr>
          <p:cNvPr id="20" name="TextBox 19">
            <a:extLst>
              <a:ext uri="{FF2B5EF4-FFF2-40B4-BE49-F238E27FC236}">
                <a16:creationId xmlns:a16="http://schemas.microsoft.com/office/drawing/2014/main" id="{B8B7F90C-F534-D7D7-D609-A0E8507EF28C}"/>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775</a:t>
            </a:r>
            <a:r>
              <a:rPr lang="uk-UA" sz="2000" b="1" i="0" dirty="0">
                <a:solidFill>
                  <a:srgbClr val="2A2731"/>
                </a:solidFill>
                <a:effectLst/>
                <a:latin typeface="proxima-nova"/>
              </a:rPr>
              <a:t> грн</a:t>
            </a:r>
            <a:endParaRPr lang="en-UA" sz="2000" b="1" dirty="0"/>
          </a:p>
        </p:txBody>
      </p:sp>
      <p:pic>
        <p:nvPicPr>
          <p:cNvPr id="5122" name="Picture 2" descr="Вино Глу Глу, Оранж / Glou Glou, Orange, Fio Wine, бурштинове сухе 0.75л">
            <a:extLst>
              <a:ext uri="{FF2B5EF4-FFF2-40B4-BE49-F238E27FC236}">
                <a16:creationId xmlns:a16="http://schemas.microsoft.com/office/drawing/2014/main" id="{E8313E00-808C-452C-AA3D-7BC274F78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01" b="95646" l="9820" r="89980">
                        <a14:foregroundMark x1="57315" y1="86787" x2="54709" y2="72523"/>
                        <a14:foregroundMark x1="41283" y1="61562" x2="35872" y2="77477"/>
                        <a14:foregroundMark x1="35872" y1="77477" x2="36072" y2="82282"/>
                        <a14:foregroundMark x1="33868" y1="81532" x2="35671" y2="90090"/>
                        <a14:foregroundMark x1="35671" y1="90090" x2="48096" y2="92943"/>
                        <a14:foregroundMark x1="48096" y1="92943" x2="59719" y2="91291"/>
                        <a14:foregroundMark x1="59719" y1="91291" x2="60721" y2="91441"/>
                        <a14:foregroundMark x1="37876" y1="94895" x2="60521" y2="95646"/>
                        <a14:foregroundMark x1="60521" y1="95646" x2="64128" y2="95345"/>
                        <a14:foregroundMark x1="52305" y1="17718" x2="49699" y2="4955"/>
                        <a14:foregroundMark x1="45291" y1="1051" x2="50902" y2="901"/>
                        <a14:foregroundMark x1="38076" y1="40090" x2="41483" y2="34685"/>
                        <a14:foregroundMark x1="61924" y1="41892" x2="59519" y2="34685"/>
                        <a14:foregroundMark x1="40481" y1="35285" x2="46493" y2="26577"/>
                        <a14:foregroundMark x1="43086" y1="29429" x2="44489" y2="24024"/>
                      </a14:backgroundRemoval>
                    </a14:imgEffect>
                  </a14:imgLayer>
                </a14:imgProps>
              </a:ext>
              <a:ext uri="{28A0092B-C50C-407E-A947-70E740481C1C}">
                <a14:useLocalDpi xmlns:a14="http://schemas.microsoft.com/office/drawing/2010/main" val="0"/>
              </a:ext>
            </a:extLst>
          </a:blip>
          <a:srcRect/>
          <a:stretch>
            <a:fillRect/>
          </a:stretch>
        </p:blipFill>
        <p:spPr bwMode="auto">
          <a:xfrm>
            <a:off x="-259876" y="919650"/>
            <a:ext cx="3653743" cy="487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1FF32-F21E-F08A-8238-FA7FB7DBC78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0EAE43-0547-B8F4-B27E-30535629B546}"/>
              </a:ext>
            </a:extLst>
          </p:cNvPr>
          <p:cNvSpPr txBox="1"/>
          <p:nvPr/>
        </p:nvSpPr>
        <p:spPr>
          <a:xfrm>
            <a:off x="3584129" y="214524"/>
            <a:ext cx="6096000" cy="646331"/>
          </a:xfrm>
          <a:prstGeom prst="rect">
            <a:avLst/>
          </a:prstGeom>
          <a:noFill/>
        </p:spPr>
        <p:txBody>
          <a:bodyPr wrap="square">
            <a:spAutoFit/>
          </a:bodyPr>
          <a:lstStyle/>
          <a:p>
            <a:pPr algn="l"/>
            <a:r>
              <a:rPr lang="uk-UA" b="1" i="0" dirty="0">
                <a:solidFill>
                  <a:srgbClr val="000000"/>
                </a:solidFill>
                <a:effectLst/>
                <a:latin typeface="Montserrat" pitchFamily="2" charset="77"/>
              </a:rPr>
              <a:t>Вино сухе червоне </a:t>
            </a:r>
            <a:r>
              <a:rPr lang="en-US" b="1" i="0" dirty="0">
                <a:solidFill>
                  <a:srgbClr val="000000"/>
                </a:solidFill>
                <a:effectLst/>
                <a:latin typeface="Montserrat" pitchFamily="2" charset="77"/>
              </a:rPr>
              <a:t>Col </a:t>
            </a:r>
            <a:r>
              <a:rPr lang="en-US" b="1" i="0" dirty="0" err="1">
                <a:solidFill>
                  <a:srgbClr val="000000"/>
                </a:solidFill>
                <a:effectLst/>
                <a:latin typeface="Montserrat" pitchFamily="2" charset="77"/>
              </a:rPr>
              <a:t>d’Orcia</a:t>
            </a:r>
            <a:r>
              <a:rPr lang="en-US" b="1" i="0" dirty="0">
                <a:solidFill>
                  <a:srgbClr val="000000"/>
                </a:solidFill>
                <a:effectLst/>
                <a:latin typeface="Montserrat" pitchFamily="2" charset="77"/>
              </a:rPr>
              <a:t> </a:t>
            </a:r>
            <a:r>
              <a:rPr lang="en-US" b="1" i="0" dirty="0" err="1">
                <a:solidFill>
                  <a:srgbClr val="000000"/>
                </a:solidFill>
                <a:effectLst/>
                <a:latin typeface="Montserrat" pitchFamily="2" charset="77"/>
              </a:rPr>
              <a:t>Poggio</a:t>
            </a:r>
            <a:r>
              <a:rPr lang="en-US" b="1" i="0" dirty="0">
                <a:solidFill>
                  <a:srgbClr val="000000"/>
                </a:solidFill>
                <a:effectLst/>
                <a:latin typeface="Montserrat" pitchFamily="2" charset="77"/>
              </a:rPr>
              <a:t> al Vento Brunello di Montalcino Riserva 2012 </a:t>
            </a:r>
          </a:p>
        </p:txBody>
      </p:sp>
      <p:sp>
        <p:nvSpPr>
          <p:cNvPr id="7" name="TextBox 6">
            <a:extLst>
              <a:ext uri="{FF2B5EF4-FFF2-40B4-BE49-F238E27FC236}">
                <a16:creationId xmlns:a16="http://schemas.microsoft.com/office/drawing/2014/main" id="{E13EDD47-93DE-30BF-6D54-008FB762FCBF}"/>
              </a:ext>
            </a:extLst>
          </p:cNvPr>
          <p:cNvSpPr txBox="1"/>
          <p:nvPr/>
        </p:nvSpPr>
        <p:spPr>
          <a:xfrm>
            <a:off x="3612003" y="745494"/>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A71B3E90-BA0C-E5B3-CE91-F17739D6F039}"/>
              </a:ext>
            </a:extLst>
          </p:cNvPr>
          <p:cNvSpPr txBox="1"/>
          <p:nvPr/>
        </p:nvSpPr>
        <p:spPr>
          <a:xfrm>
            <a:off x="3584129" y="1978771"/>
            <a:ext cx="8156028" cy="1384995"/>
          </a:xfrm>
          <a:prstGeom prst="rect">
            <a:avLst/>
          </a:prstGeom>
          <a:noFill/>
        </p:spPr>
        <p:txBody>
          <a:bodyPr wrap="square">
            <a:spAutoFit/>
          </a:bodyPr>
          <a:lstStyle/>
          <a:p>
            <a:r>
              <a:rPr lang="en-US" sz="1400" b="1" dirty="0"/>
              <a:t>Col </a:t>
            </a:r>
            <a:r>
              <a:rPr lang="en-US" sz="1400" b="1" dirty="0" err="1"/>
              <a:t>d'Orcia</a:t>
            </a:r>
            <a:r>
              <a:rPr lang="en-US" sz="1400" b="1" dirty="0"/>
              <a:t> </a:t>
            </a:r>
            <a:r>
              <a:rPr lang="en-US" sz="1400" b="1" dirty="0" err="1"/>
              <a:t>Poggio</a:t>
            </a:r>
            <a:r>
              <a:rPr lang="en-US" sz="1400" b="1" dirty="0"/>
              <a:t> al Vento Brunello di Montalcino Riserva 2012</a:t>
            </a:r>
            <a:r>
              <a:rPr lang="en-US" sz="1400" dirty="0"/>
              <a:t> – </a:t>
            </a:r>
            <a:r>
              <a:rPr lang="uk-UA" sz="1400" dirty="0"/>
              <a:t>це вишукане червоне сухе вино, яке представляє один із найвищих рівнів італійського виноробства, виготовлене з 100% винограду сорту </a:t>
            </a:r>
            <a:r>
              <a:rPr lang="uk-UA" sz="1400" dirty="0" err="1"/>
              <a:t>Санджовезе</a:t>
            </a:r>
            <a:r>
              <a:rPr lang="uk-UA" sz="1400" dirty="0"/>
              <a:t> (</a:t>
            </a:r>
            <a:r>
              <a:rPr lang="en-US" sz="1400" dirty="0"/>
              <a:t>Sangiovese Grosso). </a:t>
            </a:r>
            <a:r>
              <a:rPr lang="uk-UA" sz="1400" dirty="0"/>
              <a:t>Це вино має насичений </a:t>
            </a:r>
            <a:r>
              <a:rPr lang="uk-UA" sz="1400" dirty="0" err="1"/>
              <a:t>рубіново</a:t>
            </a:r>
            <a:r>
              <a:rPr lang="uk-UA" sz="1400" dirty="0"/>
              <a:t>-гранатовий колір та розкриває складний аромат, у якому переплітаються ноти стиглих </a:t>
            </a:r>
            <a:r>
              <a:rPr lang="uk-UA" sz="1400" dirty="0" err="1"/>
              <a:t>вишень</a:t>
            </a:r>
            <a:r>
              <a:rPr lang="uk-UA" sz="1400" dirty="0"/>
              <a:t>, чорної смородини, спецій, сухофруктів, димчастих відтінків і підсушених трав. Смак повнотілий, структурований, з бархатистими танінами та тривалим елегантним </a:t>
            </a:r>
            <a:r>
              <a:rPr lang="uk-UA" sz="1400" dirty="0" err="1"/>
              <a:t>післясмаком</a:t>
            </a:r>
            <a:r>
              <a:rPr lang="uk-UA" sz="1400" dirty="0"/>
              <a:t>, що залишає приємні ноти прянощів та ягід.</a:t>
            </a:r>
            <a:endParaRPr lang="en-UA" sz="1400" dirty="0"/>
          </a:p>
        </p:txBody>
      </p:sp>
      <p:sp>
        <p:nvSpPr>
          <p:cNvPr id="10" name="TextBox 9">
            <a:extLst>
              <a:ext uri="{FF2B5EF4-FFF2-40B4-BE49-F238E27FC236}">
                <a16:creationId xmlns:a16="http://schemas.microsoft.com/office/drawing/2014/main" id="{3B02B04A-CA4C-9DF2-4323-B5A53EFA7023}"/>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87327A9-4DFE-8313-A7C6-FF3CD8114638}"/>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17DF1F8F-09C3-2488-3A73-E3A7805631CD}"/>
              </a:ext>
            </a:extLst>
          </p:cNvPr>
          <p:cNvSpPr txBox="1"/>
          <p:nvPr/>
        </p:nvSpPr>
        <p:spPr>
          <a:xfrm>
            <a:off x="3790577" y="4323019"/>
            <a:ext cx="2359572" cy="369332"/>
          </a:xfrm>
          <a:prstGeom prst="rect">
            <a:avLst/>
          </a:prstGeom>
          <a:noFill/>
        </p:spPr>
        <p:txBody>
          <a:bodyPr wrap="square">
            <a:spAutoFit/>
          </a:bodyPr>
          <a:lstStyle/>
          <a:p>
            <a:r>
              <a:rPr lang="uk-UA" b="0" i="0" dirty="0">
                <a:effectLst/>
                <a:latin typeface="Silpo Text"/>
              </a:rPr>
              <a:t>Італія</a:t>
            </a:r>
            <a:endParaRPr lang="en-UA" dirty="0"/>
          </a:p>
        </p:txBody>
      </p:sp>
      <p:sp>
        <p:nvSpPr>
          <p:cNvPr id="16" name="TextBox 15">
            <a:extLst>
              <a:ext uri="{FF2B5EF4-FFF2-40B4-BE49-F238E27FC236}">
                <a16:creationId xmlns:a16="http://schemas.microsoft.com/office/drawing/2014/main" id="{DBF95C00-6D39-0B22-A523-FE62AB3C6708}"/>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5CB6C51-5A6B-7679-7E94-5EBAC12469C5}"/>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14,5 %</a:t>
            </a:r>
            <a:endParaRPr lang="en-UA" dirty="0"/>
          </a:p>
        </p:txBody>
      </p:sp>
      <p:sp>
        <p:nvSpPr>
          <p:cNvPr id="18" name="TextBox 17">
            <a:extLst>
              <a:ext uri="{FF2B5EF4-FFF2-40B4-BE49-F238E27FC236}">
                <a16:creationId xmlns:a16="http://schemas.microsoft.com/office/drawing/2014/main" id="{2EC6F3CA-A1BE-8CB5-AD98-91475E9C53B4}"/>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3FC2B68F-9B2B-78E5-BAF1-77ED558B7629}"/>
              </a:ext>
            </a:extLst>
          </p:cNvPr>
          <p:cNvSpPr txBox="1"/>
          <p:nvPr/>
        </p:nvSpPr>
        <p:spPr>
          <a:xfrm>
            <a:off x="3646815" y="6245322"/>
            <a:ext cx="3023810" cy="369332"/>
          </a:xfrm>
          <a:prstGeom prst="rect">
            <a:avLst/>
          </a:prstGeom>
          <a:noFill/>
        </p:spPr>
        <p:txBody>
          <a:bodyPr wrap="square">
            <a:spAutoFit/>
          </a:bodyPr>
          <a:lstStyle/>
          <a:p>
            <a:r>
              <a:rPr lang="en-US" b="0" i="0" dirty="0">
                <a:solidFill>
                  <a:srgbClr val="FF5000"/>
                </a:solidFill>
                <a:effectLst/>
                <a:latin typeface="Montserrat" pitchFamily="2" charset="77"/>
                <a:hlinkClick r:id="rId2"/>
              </a:rPr>
              <a:t>Col d’Orcia</a:t>
            </a:r>
            <a:endParaRPr lang="en-UA" dirty="0"/>
          </a:p>
        </p:txBody>
      </p:sp>
      <p:sp>
        <p:nvSpPr>
          <p:cNvPr id="20" name="TextBox 19">
            <a:extLst>
              <a:ext uri="{FF2B5EF4-FFF2-40B4-BE49-F238E27FC236}">
                <a16:creationId xmlns:a16="http://schemas.microsoft.com/office/drawing/2014/main" id="{5012D312-C918-BCD5-6BC2-6A32E8E71D23}"/>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6999 грн</a:t>
            </a:r>
            <a:endParaRPr lang="en-UA" sz="2000" b="1" dirty="0"/>
          </a:p>
        </p:txBody>
      </p:sp>
      <p:pic>
        <p:nvPicPr>
          <p:cNvPr id="7170" name="Picture 2" descr="Вино сухе червоне Col d’Orcia Poggio al Vento Brunello di Montalcino Riserva 2012 0,75 л">
            <a:extLst>
              <a:ext uri="{FF2B5EF4-FFF2-40B4-BE49-F238E27FC236}">
                <a16:creationId xmlns:a16="http://schemas.microsoft.com/office/drawing/2014/main" id="{90FF0752-404B-94C5-4DE7-693FB23ACE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50" b="97800" l="32250" r="67050">
                        <a14:foregroundMark x1="46950" y1="10750" x2="49850" y2="6150"/>
                        <a14:foregroundMark x1="46800" y1="2900" x2="51500" y2="2900"/>
                        <a14:foregroundMark x1="43800" y1="89050" x2="52100" y2="93300"/>
                        <a14:foregroundMark x1="52100" y1="93300" x2="55450" y2="93500"/>
                        <a14:foregroundMark x1="39700" y1="98550" x2="56450" y2="97400"/>
                        <a14:foregroundMark x1="56450" y1="97400" x2="60450" y2="97800"/>
                      </a14:backgroundRemoval>
                    </a14:imgEffect>
                  </a14:imgLayer>
                </a14:imgProps>
              </a:ext>
              <a:ext uri="{28A0092B-C50C-407E-A947-70E740481C1C}">
                <a14:useLocalDpi xmlns:a14="http://schemas.microsoft.com/office/drawing/2010/main" val="0"/>
              </a:ext>
            </a:extLst>
          </a:blip>
          <a:srcRect l="27896" r="28518"/>
          <a:stretch/>
        </p:blipFill>
        <p:spPr bwMode="auto">
          <a:xfrm>
            <a:off x="415925" y="812368"/>
            <a:ext cx="2453805" cy="556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1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17A87-58DB-6376-45B7-E34505C33B2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DEB7358-A632-F7C5-586E-35730241D9ED}"/>
              </a:ext>
            </a:extLst>
          </p:cNvPr>
          <p:cNvSpPr txBox="1"/>
          <p:nvPr/>
        </p:nvSpPr>
        <p:spPr>
          <a:xfrm>
            <a:off x="3584129" y="214524"/>
            <a:ext cx="7493774" cy="369332"/>
          </a:xfrm>
          <a:prstGeom prst="rect">
            <a:avLst/>
          </a:prstGeom>
          <a:noFill/>
        </p:spPr>
        <p:txBody>
          <a:bodyPr wrap="square">
            <a:spAutoFit/>
          </a:bodyPr>
          <a:lstStyle/>
          <a:p>
            <a:pPr algn="l"/>
            <a:r>
              <a:rPr lang="uk-UA" b="1" i="0" dirty="0">
                <a:solidFill>
                  <a:srgbClr val="000000"/>
                </a:solidFill>
                <a:effectLst/>
                <a:latin typeface="Montserrat" pitchFamily="2" charset="77"/>
              </a:rPr>
              <a:t>Вино сухе червоне </a:t>
            </a:r>
            <a:r>
              <a:rPr lang="en-US" b="1" i="0" dirty="0" err="1">
                <a:solidFill>
                  <a:srgbClr val="000000"/>
                </a:solidFill>
                <a:effectLst/>
                <a:latin typeface="Montserrat" pitchFamily="2" charset="77"/>
              </a:rPr>
              <a:t>Teruzzi</a:t>
            </a:r>
            <a:r>
              <a:rPr lang="en-US" b="1" i="0" dirty="0">
                <a:solidFill>
                  <a:srgbClr val="000000"/>
                </a:solidFill>
                <a:effectLst/>
                <a:latin typeface="Montserrat" pitchFamily="2" charset="77"/>
              </a:rPr>
              <a:t> </a:t>
            </a:r>
            <a:r>
              <a:rPr lang="en-US" b="1" i="0" dirty="0" err="1">
                <a:solidFill>
                  <a:srgbClr val="000000"/>
                </a:solidFill>
                <a:effectLst/>
                <a:latin typeface="Montserrat" pitchFamily="2" charset="77"/>
              </a:rPr>
              <a:t>Melograni</a:t>
            </a:r>
            <a:r>
              <a:rPr lang="en-US" b="1" i="0" dirty="0">
                <a:solidFill>
                  <a:srgbClr val="000000"/>
                </a:solidFill>
                <a:effectLst/>
                <a:latin typeface="Montserrat" pitchFamily="2" charset="77"/>
              </a:rPr>
              <a:t> Toscana Rosso IGT </a:t>
            </a:r>
          </a:p>
        </p:txBody>
      </p:sp>
      <p:sp>
        <p:nvSpPr>
          <p:cNvPr id="7" name="TextBox 6">
            <a:extLst>
              <a:ext uri="{FF2B5EF4-FFF2-40B4-BE49-F238E27FC236}">
                <a16:creationId xmlns:a16="http://schemas.microsoft.com/office/drawing/2014/main" id="{98DC2695-1372-91CA-E75C-6A30C97F8500}"/>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0EAD9DB5-9558-E8D3-694A-32FBAAB6254F}"/>
              </a:ext>
            </a:extLst>
          </p:cNvPr>
          <p:cNvSpPr txBox="1"/>
          <p:nvPr/>
        </p:nvSpPr>
        <p:spPr>
          <a:xfrm>
            <a:off x="3584129" y="1978771"/>
            <a:ext cx="8156028" cy="1169551"/>
          </a:xfrm>
          <a:prstGeom prst="rect">
            <a:avLst/>
          </a:prstGeom>
          <a:noFill/>
        </p:spPr>
        <p:txBody>
          <a:bodyPr wrap="square">
            <a:spAutoFit/>
          </a:bodyPr>
          <a:lstStyle/>
          <a:p>
            <a:r>
              <a:rPr lang="en-US" sz="1400" b="1" dirty="0" err="1"/>
              <a:t>Teruzzi</a:t>
            </a:r>
            <a:r>
              <a:rPr lang="en-US" sz="1400" b="1" dirty="0"/>
              <a:t> </a:t>
            </a:r>
            <a:r>
              <a:rPr lang="en-US" sz="1400" b="1" dirty="0" err="1"/>
              <a:t>Melograni</a:t>
            </a:r>
            <a:r>
              <a:rPr lang="en-US" sz="1400" b="1" dirty="0"/>
              <a:t> Toscana Rosso IGT</a:t>
            </a:r>
            <a:r>
              <a:rPr lang="en-US" sz="1400" dirty="0"/>
              <a:t> – </a:t>
            </a:r>
            <a:r>
              <a:rPr lang="uk-UA" sz="1400" dirty="0"/>
              <a:t>це італійське сухе червоне вино, створене для тих, хто шукає елегантний смак і гармонійний аромат. Це вино демонструє насичений рубіновий колір та яскраві аромати червоних ягід, чорної смородини, черешні й нот спецій. У смаку збалансоване, з оксамитовими танінами та приємною фруктовою кислотністю, що додає свіжості. Вино легко п’ється та має помірну структуру, яка дозволяє йому добре поєднуватися з різними стравами італійської кухні.</a:t>
            </a:r>
            <a:endParaRPr lang="en-UA" sz="1400" dirty="0"/>
          </a:p>
        </p:txBody>
      </p:sp>
      <p:sp>
        <p:nvSpPr>
          <p:cNvPr id="10" name="TextBox 9">
            <a:extLst>
              <a:ext uri="{FF2B5EF4-FFF2-40B4-BE49-F238E27FC236}">
                <a16:creationId xmlns:a16="http://schemas.microsoft.com/office/drawing/2014/main" id="{CA4A216A-14D7-47F1-7527-FC78A95C97F9}"/>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BD97C8CC-F28A-59F8-834B-538279753947}"/>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C02875E-2A2D-CF97-7DA8-49CE7A1DC29F}"/>
              </a:ext>
            </a:extLst>
          </p:cNvPr>
          <p:cNvSpPr txBox="1"/>
          <p:nvPr/>
        </p:nvSpPr>
        <p:spPr>
          <a:xfrm>
            <a:off x="3790577" y="4323019"/>
            <a:ext cx="2359572" cy="369332"/>
          </a:xfrm>
          <a:prstGeom prst="rect">
            <a:avLst/>
          </a:prstGeom>
          <a:noFill/>
        </p:spPr>
        <p:txBody>
          <a:bodyPr wrap="square">
            <a:spAutoFit/>
          </a:bodyPr>
          <a:lstStyle/>
          <a:p>
            <a:r>
              <a:rPr lang="uk-UA" b="0" i="0" dirty="0">
                <a:effectLst/>
                <a:latin typeface="Silpo Text"/>
              </a:rPr>
              <a:t>Італія</a:t>
            </a:r>
            <a:endParaRPr lang="en-UA" dirty="0"/>
          </a:p>
        </p:txBody>
      </p:sp>
      <p:sp>
        <p:nvSpPr>
          <p:cNvPr id="16" name="TextBox 15">
            <a:extLst>
              <a:ext uri="{FF2B5EF4-FFF2-40B4-BE49-F238E27FC236}">
                <a16:creationId xmlns:a16="http://schemas.microsoft.com/office/drawing/2014/main" id="{0102E0C1-3873-4E83-20F8-AE151191BB10}"/>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CB182228-0CD2-7EF9-6476-567FB006EE74}"/>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12,5 %</a:t>
            </a:r>
            <a:endParaRPr lang="en-UA" dirty="0"/>
          </a:p>
        </p:txBody>
      </p:sp>
      <p:sp>
        <p:nvSpPr>
          <p:cNvPr id="18" name="TextBox 17">
            <a:extLst>
              <a:ext uri="{FF2B5EF4-FFF2-40B4-BE49-F238E27FC236}">
                <a16:creationId xmlns:a16="http://schemas.microsoft.com/office/drawing/2014/main" id="{F980051E-4110-0179-72A1-8F8AEEDF273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1869675A-A0C9-511E-98EF-2BBF8328A637}"/>
              </a:ext>
            </a:extLst>
          </p:cNvPr>
          <p:cNvSpPr txBox="1"/>
          <p:nvPr/>
        </p:nvSpPr>
        <p:spPr>
          <a:xfrm>
            <a:off x="3646815" y="6245322"/>
            <a:ext cx="3023810" cy="369332"/>
          </a:xfrm>
          <a:prstGeom prst="rect">
            <a:avLst/>
          </a:prstGeom>
          <a:noFill/>
        </p:spPr>
        <p:txBody>
          <a:bodyPr wrap="square">
            <a:spAutoFit/>
          </a:bodyPr>
          <a:lstStyle/>
          <a:p>
            <a:r>
              <a:rPr lang="en-US" b="0" i="0" dirty="0">
                <a:solidFill>
                  <a:srgbClr val="FF5000"/>
                </a:solidFill>
                <a:effectLst/>
                <a:latin typeface="Montserrat" pitchFamily="2" charset="77"/>
                <a:hlinkClick r:id="rId2"/>
              </a:rPr>
              <a:t>Teruzzi</a:t>
            </a:r>
            <a:endParaRPr lang="en-UA" dirty="0"/>
          </a:p>
        </p:txBody>
      </p:sp>
      <p:sp>
        <p:nvSpPr>
          <p:cNvPr id="20" name="TextBox 19">
            <a:extLst>
              <a:ext uri="{FF2B5EF4-FFF2-40B4-BE49-F238E27FC236}">
                <a16:creationId xmlns:a16="http://schemas.microsoft.com/office/drawing/2014/main" id="{A459DC38-079E-9A77-D0F5-A8EC1CACD6FB}"/>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1450</a:t>
            </a:r>
            <a:r>
              <a:rPr lang="uk-UA" sz="2000" b="1" i="0" dirty="0">
                <a:solidFill>
                  <a:srgbClr val="2A2731"/>
                </a:solidFill>
                <a:effectLst/>
                <a:latin typeface="proxima-nova"/>
              </a:rPr>
              <a:t> грн</a:t>
            </a:r>
            <a:endParaRPr lang="en-UA" sz="2000" b="1" dirty="0"/>
          </a:p>
        </p:txBody>
      </p:sp>
      <p:pic>
        <p:nvPicPr>
          <p:cNvPr id="9218" name="Picture 2" descr="Вино сухе червоне Teruzzi Melograni Toscana Rosso IGT 0,75 л">
            <a:extLst>
              <a:ext uri="{FF2B5EF4-FFF2-40B4-BE49-F238E27FC236}">
                <a16:creationId xmlns:a16="http://schemas.microsoft.com/office/drawing/2014/main" id="{3CCC5FE4-E4AE-D0CE-A849-B6AEDE2E3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6" t="613" r="29460" b="-613"/>
          <a:stretch/>
        </p:blipFill>
        <p:spPr bwMode="auto">
          <a:xfrm>
            <a:off x="599089" y="117787"/>
            <a:ext cx="2627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78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49F71-3386-BFA0-ED5A-AB350CE082F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E2DFA0-D285-9024-C3CB-BB985F7D44CF}"/>
              </a:ext>
            </a:extLst>
          </p:cNvPr>
          <p:cNvSpPr txBox="1"/>
          <p:nvPr/>
        </p:nvSpPr>
        <p:spPr>
          <a:xfrm>
            <a:off x="3584129" y="214524"/>
            <a:ext cx="7493774" cy="369332"/>
          </a:xfrm>
          <a:prstGeom prst="rect">
            <a:avLst/>
          </a:prstGeom>
          <a:noFill/>
        </p:spPr>
        <p:txBody>
          <a:bodyPr wrap="square">
            <a:spAutoFit/>
          </a:bodyPr>
          <a:lstStyle/>
          <a:p>
            <a:pPr algn="l"/>
            <a:r>
              <a:rPr lang="uk-UA" b="1" i="0" dirty="0">
                <a:solidFill>
                  <a:srgbClr val="333333"/>
                </a:solidFill>
                <a:effectLst/>
                <a:latin typeface="Circe"/>
              </a:rPr>
              <a:t>Вино </a:t>
            </a:r>
            <a:r>
              <a:rPr lang="en-US" b="1" i="0" dirty="0" err="1">
                <a:solidFill>
                  <a:srgbClr val="333333"/>
                </a:solidFill>
                <a:effectLst/>
                <a:latin typeface="Circe"/>
              </a:rPr>
              <a:t>Vilarissa</a:t>
            </a:r>
            <a:r>
              <a:rPr lang="en-US" b="1" i="0" dirty="0">
                <a:solidFill>
                  <a:srgbClr val="333333"/>
                </a:solidFill>
                <a:effectLst/>
                <a:latin typeface="Circe"/>
              </a:rPr>
              <a:t> Valley, Douro Tinto, </a:t>
            </a:r>
            <a:r>
              <a:rPr lang="en-US" b="1" i="0" dirty="0" err="1">
                <a:solidFill>
                  <a:srgbClr val="333333"/>
                </a:solidFill>
                <a:effectLst/>
                <a:latin typeface="Circe"/>
              </a:rPr>
              <a:t>Barao</a:t>
            </a:r>
            <a:r>
              <a:rPr lang="en-US" b="1" i="0" dirty="0">
                <a:solidFill>
                  <a:srgbClr val="333333"/>
                </a:solidFill>
                <a:effectLst/>
                <a:latin typeface="Circe"/>
              </a:rPr>
              <a:t> de </a:t>
            </a:r>
            <a:r>
              <a:rPr lang="en-US" b="1" i="0" dirty="0" err="1">
                <a:solidFill>
                  <a:srgbClr val="333333"/>
                </a:solidFill>
                <a:effectLst/>
                <a:latin typeface="Circe"/>
              </a:rPr>
              <a:t>Vilar</a:t>
            </a:r>
            <a:r>
              <a:rPr lang="en-US" b="1" i="0" dirty="0">
                <a:solidFill>
                  <a:srgbClr val="333333"/>
                </a:solidFill>
                <a:effectLst/>
                <a:latin typeface="Circe"/>
              </a:rPr>
              <a:t>, </a:t>
            </a:r>
            <a:r>
              <a:rPr lang="uk-UA" b="1" i="0" dirty="0">
                <a:solidFill>
                  <a:srgbClr val="333333"/>
                </a:solidFill>
                <a:effectLst/>
                <a:latin typeface="Circe"/>
              </a:rPr>
              <a:t>червоне напівсухе</a:t>
            </a:r>
          </a:p>
        </p:txBody>
      </p:sp>
      <p:sp>
        <p:nvSpPr>
          <p:cNvPr id="7" name="TextBox 6">
            <a:extLst>
              <a:ext uri="{FF2B5EF4-FFF2-40B4-BE49-F238E27FC236}">
                <a16:creationId xmlns:a16="http://schemas.microsoft.com/office/drawing/2014/main" id="{2BF88D08-273B-F703-E46D-9218AF8189E5}"/>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FB3B3BC5-AA73-7ACE-AE3F-07F0EA5D51BA}"/>
              </a:ext>
            </a:extLst>
          </p:cNvPr>
          <p:cNvSpPr txBox="1"/>
          <p:nvPr/>
        </p:nvSpPr>
        <p:spPr>
          <a:xfrm>
            <a:off x="3607026" y="1740143"/>
            <a:ext cx="8156028" cy="2246769"/>
          </a:xfrm>
          <a:prstGeom prst="rect">
            <a:avLst/>
          </a:prstGeom>
          <a:noFill/>
        </p:spPr>
        <p:txBody>
          <a:bodyPr wrap="square">
            <a:spAutoFit/>
          </a:bodyPr>
          <a:lstStyle/>
          <a:p>
            <a:r>
              <a:rPr lang="en-US" sz="1400" b="0" i="0" dirty="0" err="1">
                <a:solidFill>
                  <a:srgbClr val="333333"/>
                </a:solidFill>
                <a:effectLst/>
                <a:latin typeface="Circe"/>
              </a:rPr>
              <a:t>Vilarissa</a:t>
            </a:r>
            <a:r>
              <a:rPr lang="en-US" sz="1400" b="0" i="0" dirty="0">
                <a:solidFill>
                  <a:srgbClr val="333333"/>
                </a:solidFill>
                <a:effectLst/>
                <a:latin typeface="Circe"/>
              </a:rPr>
              <a:t> Valley, Douro Tinto, </a:t>
            </a:r>
            <a:r>
              <a:rPr lang="en-US" sz="1400" b="0" i="0" dirty="0" err="1">
                <a:solidFill>
                  <a:srgbClr val="333333"/>
                </a:solidFill>
                <a:effectLst/>
                <a:latin typeface="Circe"/>
              </a:rPr>
              <a:t>Barao</a:t>
            </a:r>
            <a:r>
              <a:rPr lang="en-US" sz="1400" b="0" i="0" dirty="0">
                <a:solidFill>
                  <a:srgbClr val="333333"/>
                </a:solidFill>
                <a:effectLst/>
                <a:latin typeface="Circe"/>
              </a:rPr>
              <a:t> de </a:t>
            </a:r>
            <a:r>
              <a:rPr lang="en-US" sz="1400" b="0" i="0" dirty="0" err="1">
                <a:solidFill>
                  <a:srgbClr val="333333"/>
                </a:solidFill>
                <a:effectLst/>
                <a:latin typeface="Circe"/>
              </a:rPr>
              <a:t>Vilar</a:t>
            </a:r>
            <a:r>
              <a:rPr lang="en-US" sz="1400" b="0" i="0" dirty="0">
                <a:solidFill>
                  <a:srgbClr val="333333"/>
                </a:solidFill>
                <a:effectLst/>
                <a:latin typeface="Circe"/>
              </a:rPr>
              <a:t> — </a:t>
            </a:r>
            <a:r>
              <a:rPr lang="uk-UA" sz="1400" b="0" i="0" dirty="0">
                <a:solidFill>
                  <a:srgbClr val="333333"/>
                </a:solidFill>
                <a:effectLst/>
                <a:latin typeface="Circe"/>
              </a:rPr>
              <a:t>феєричне червоне сухе вино виготовлене на честь святкування 400-го урожаю виноробні. Відбірний купаж чотирьох сортів походить зі сімейних виноградників, розташованих у </a:t>
            </a:r>
            <a:r>
              <a:rPr lang="uk-UA" sz="1400" b="0" i="0" dirty="0" err="1">
                <a:solidFill>
                  <a:srgbClr val="333333"/>
                </a:solidFill>
                <a:effectLst/>
                <a:latin typeface="Circe"/>
              </a:rPr>
              <a:t>Альто</a:t>
            </a:r>
            <a:r>
              <a:rPr lang="uk-UA" sz="1400" b="0" i="0" dirty="0">
                <a:solidFill>
                  <a:srgbClr val="333333"/>
                </a:solidFill>
                <a:effectLst/>
                <a:latin typeface="Circe"/>
              </a:rPr>
              <a:t>-Дору-</a:t>
            </a:r>
            <a:r>
              <a:rPr lang="uk-UA" sz="1400" b="0" i="0" dirty="0" err="1">
                <a:solidFill>
                  <a:srgbClr val="333333"/>
                </a:solidFill>
                <a:effectLst/>
                <a:latin typeface="Circe"/>
              </a:rPr>
              <a:t>Віньятейро</a:t>
            </a:r>
            <a:r>
              <a:rPr lang="uk-UA" sz="1400" b="0" i="0" dirty="0">
                <a:solidFill>
                  <a:srgbClr val="333333"/>
                </a:solidFill>
                <a:effectLst/>
                <a:latin typeface="Circe"/>
              </a:rPr>
              <a:t>. Місцевість характеризується терасовими крутими схилами й типовою сухістю, що допомагає розвинути більш насичений і складний смак.</a:t>
            </a:r>
            <a:br>
              <a:rPr lang="uk-UA" sz="1400" dirty="0"/>
            </a:br>
            <a:br>
              <a:rPr lang="uk-UA" sz="1400" dirty="0"/>
            </a:br>
            <a:r>
              <a:rPr lang="uk-UA" sz="1400" b="0" i="0" dirty="0">
                <a:solidFill>
                  <a:srgbClr val="333333"/>
                </a:solidFill>
                <a:effectLst/>
                <a:latin typeface="Circe"/>
              </a:rPr>
              <a:t>Збір урожаю проводять після досягнення оптимальної стиглості, а </a:t>
            </a:r>
            <a:r>
              <a:rPr lang="uk-UA" sz="1400" b="0" i="0" dirty="0" err="1">
                <a:solidFill>
                  <a:srgbClr val="333333"/>
                </a:solidFill>
                <a:effectLst/>
                <a:latin typeface="Circe"/>
              </a:rPr>
              <a:t>вініфікація</a:t>
            </a:r>
            <a:r>
              <a:rPr lang="uk-UA" sz="1400" b="0" i="0" dirty="0">
                <a:solidFill>
                  <a:srgbClr val="333333"/>
                </a:solidFill>
                <a:effectLst/>
                <a:latin typeface="Circe"/>
              </a:rPr>
              <a:t> сусла проходить традиційним для червоних вин способом. Витримують вино не менше 12 місяців у дубових бочках. </a:t>
            </a:r>
            <a:r>
              <a:rPr lang="en-US" sz="1400" b="0" i="0" dirty="0">
                <a:solidFill>
                  <a:srgbClr val="333333"/>
                </a:solidFill>
                <a:effectLst/>
                <a:latin typeface="Circe"/>
              </a:rPr>
              <a:t>Douro Tinto </a:t>
            </a:r>
            <a:r>
              <a:rPr lang="en-US" sz="1400" b="0" i="0" dirty="0" err="1">
                <a:solidFill>
                  <a:srgbClr val="333333"/>
                </a:solidFill>
                <a:effectLst/>
                <a:latin typeface="Circe"/>
              </a:rPr>
              <a:t>Barão</a:t>
            </a:r>
            <a:r>
              <a:rPr lang="en-US" sz="1400" b="0" i="0" dirty="0">
                <a:solidFill>
                  <a:srgbClr val="333333"/>
                </a:solidFill>
                <a:effectLst/>
                <a:latin typeface="Circe"/>
              </a:rPr>
              <a:t> de </a:t>
            </a:r>
            <a:r>
              <a:rPr lang="en-US" sz="1400" b="0" i="0" dirty="0" err="1">
                <a:solidFill>
                  <a:srgbClr val="333333"/>
                </a:solidFill>
                <a:effectLst/>
                <a:latin typeface="Circe"/>
              </a:rPr>
              <a:t>Vilar</a:t>
            </a:r>
            <a:r>
              <a:rPr lang="en-US" sz="1400" b="0" i="0" dirty="0">
                <a:solidFill>
                  <a:srgbClr val="333333"/>
                </a:solidFill>
                <a:effectLst/>
                <a:latin typeface="Circe"/>
              </a:rPr>
              <a:t> </a:t>
            </a:r>
            <a:r>
              <a:rPr lang="uk-UA" sz="1400" b="0" i="0" dirty="0">
                <a:solidFill>
                  <a:srgbClr val="333333"/>
                </a:solidFill>
                <a:effectLst/>
                <a:latin typeface="Circe"/>
              </a:rPr>
              <a:t>відмінно демонструє красу й різноманітність долини Дору та є справжнім виразом </a:t>
            </a:r>
            <a:r>
              <a:rPr lang="uk-UA" sz="1400" b="0" i="0" dirty="0" err="1">
                <a:solidFill>
                  <a:srgbClr val="333333"/>
                </a:solidFill>
                <a:effectLst/>
                <a:latin typeface="Circe"/>
              </a:rPr>
              <a:t>теруару</a:t>
            </a:r>
            <a:r>
              <a:rPr lang="uk-UA" sz="1400" b="0" i="0" dirty="0">
                <a:solidFill>
                  <a:srgbClr val="333333"/>
                </a:solidFill>
                <a:effectLst/>
                <a:latin typeface="Circe"/>
              </a:rPr>
              <a:t> регіону. Незалежно чи ви досвідчений знавець вина, чи просто досліджуєте нові смаки, це червоне сухе вино залишить незабутнє враження.</a:t>
            </a:r>
            <a:endParaRPr lang="en-UA" sz="1400" dirty="0"/>
          </a:p>
        </p:txBody>
      </p:sp>
      <p:sp>
        <p:nvSpPr>
          <p:cNvPr id="10" name="TextBox 9">
            <a:extLst>
              <a:ext uri="{FF2B5EF4-FFF2-40B4-BE49-F238E27FC236}">
                <a16:creationId xmlns:a16="http://schemas.microsoft.com/office/drawing/2014/main" id="{F3261D66-7633-1012-B8A6-0993767BF8EE}"/>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22984EBA-22BE-9104-9ECA-6934A31C171E}"/>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4C5E1C9-F7E0-8C6C-AE67-BD55EF25472E}"/>
              </a:ext>
            </a:extLst>
          </p:cNvPr>
          <p:cNvSpPr txBox="1"/>
          <p:nvPr/>
        </p:nvSpPr>
        <p:spPr>
          <a:xfrm>
            <a:off x="3790577" y="4323019"/>
            <a:ext cx="2359572" cy="369332"/>
          </a:xfrm>
          <a:prstGeom prst="rect">
            <a:avLst/>
          </a:prstGeom>
          <a:noFill/>
        </p:spPr>
        <p:txBody>
          <a:bodyPr wrap="square">
            <a:spAutoFit/>
          </a:bodyPr>
          <a:lstStyle/>
          <a:p>
            <a:r>
              <a:rPr lang="uk-UA" b="0" i="0" dirty="0">
                <a:effectLst/>
                <a:latin typeface="Silpo Text"/>
              </a:rPr>
              <a:t>Португалія</a:t>
            </a:r>
            <a:endParaRPr lang="en-UA" dirty="0"/>
          </a:p>
        </p:txBody>
      </p:sp>
      <p:sp>
        <p:nvSpPr>
          <p:cNvPr id="16" name="TextBox 15">
            <a:extLst>
              <a:ext uri="{FF2B5EF4-FFF2-40B4-BE49-F238E27FC236}">
                <a16:creationId xmlns:a16="http://schemas.microsoft.com/office/drawing/2014/main" id="{803564C4-A2E6-A741-8DC5-08A73B2AE8D5}"/>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AF468F64-23B2-95DC-8576-DEE4CB56E32A}"/>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12,5 %</a:t>
            </a:r>
            <a:endParaRPr lang="en-UA" dirty="0"/>
          </a:p>
        </p:txBody>
      </p:sp>
      <p:sp>
        <p:nvSpPr>
          <p:cNvPr id="18" name="TextBox 17">
            <a:extLst>
              <a:ext uri="{FF2B5EF4-FFF2-40B4-BE49-F238E27FC236}">
                <a16:creationId xmlns:a16="http://schemas.microsoft.com/office/drawing/2014/main" id="{26FFB5A8-BB26-A2C4-C5BB-C1C9C1F98C60}"/>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DC5FE26-8B54-434A-8081-0D4C64011518}"/>
              </a:ext>
            </a:extLst>
          </p:cNvPr>
          <p:cNvSpPr txBox="1"/>
          <p:nvPr/>
        </p:nvSpPr>
        <p:spPr>
          <a:xfrm>
            <a:off x="3712020" y="5914882"/>
            <a:ext cx="3023810" cy="646331"/>
          </a:xfrm>
          <a:prstGeom prst="rect">
            <a:avLst/>
          </a:prstGeom>
          <a:noFill/>
        </p:spPr>
        <p:txBody>
          <a:bodyPr wrap="square">
            <a:spAutoFit/>
          </a:bodyPr>
          <a:lstStyle/>
          <a:p>
            <a:br>
              <a:rPr lang="en-US" dirty="0"/>
            </a:br>
            <a:r>
              <a:rPr lang="en-US" b="0" i="0" dirty="0" err="1">
                <a:solidFill>
                  <a:srgbClr val="333333"/>
                </a:solidFill>
                <a:effectLst/>
                <a:latin typeface="Circe"/>
              </a:rPr>
              <a:t>Barao</a:t>
            </a:r>
            <a:r>
              <a:rPr lang="en-US" b="0" i="0" dirty="0">
                <a:solidFill>
                  <a:srgbClr val="333333"/>
                </a:solidFill>
                <a:effectLst/>
                <a:latin typeface="Circe"/>
              </a:rPr>
              <a:t> de </a:t>
            </a:r>
            <a:r>
              <a:rPr lang="en-US" b="0" i="0" dirty="0" err="1">
                <a:solidFill>
                  <a:srgbClr val="333333"/>
                </a:solidFill>
                <a:effectLst/>
                <a:latin typeface="Circe"/>
              </a:rPr>
              <a:t>Vilar</a:t>
            </a:r>
            <a:endParaRPr lang="en-UA" dirty="0"/>
          </a:p>
        </p:txBody>
      </p:sp>
      <p:sp>
        <p:nvSpPr>
          <p:cNvPr id="20" name="TextBox 19">
            <a:extLst>
              <a:ext uri="{FF2B5EF4-FFF2-40B4-BE49-F238E27FC236}">
                <a16:creationId xmlns:a16="http://schemas.microsoft.com/office/drawing/2014/main" id="{93976C10-133D-588A-C6C3-DDC6B4F0212C}"/>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375</a:t>
            </a:r>
            <a:r>
              <a:rPr lang="uk-UA" sz="2000" b="1" i="0" dirty="0">
                <a:solidFill>
                  <a:srgbClr val="2A2731"/>
                </a:solidFill>
                <a:effectLst/>
                <a:latin typeface="proxima-nova"/>
              </a:rPr>
              <a:t> грн</a:t>
            </a:r>
            <a:endParaRPr lang="en-UA" sz="2000" b="1" dirty="0"/>
          </a:p>
        </p:txBody>
      </p:sp>
      <p:pic>
        <p:nvPicPr>
          <p:cNvPr id="11266" name="Picture 2" descr="Вино Віларісса Валей, Дору Тінто / Vilarissa Valley, Douro Tinto, Barao de Vilar, червоне напівсухе 0.75л">
            <a:extLst>
              <a:ext uri="{FF2B5EF4-FFF2-40B4-BE49-F238E27FC236}">
                <a16:creationId xmlns:a16="http://schemas.microsoft.com/office/drawing/2014/main" id="{BFB5C98C-EB6F-2088-E3AA-4AE32A6FE49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1" b="96246" l="29459" r="66333">
                        <a14:foregroundMark x1="46894" y1="65465" x2="46092" y2="76577"/>
                        <a14:foregroundMark x1="46092" y1="76577" x2="48697" y2="84685"/>
                        <a14:foregroundMark x1="41082" y1="90090" x2="61924" y2="91291"/>
                        <a14:foregroundMark x1="37275" y1="96547" x2="53307" y2="96396"/>
                        <a14:foregroundMark x1="53307" y1="96396" x2="62325" y2="96396"/>
                        <a14:foregroundMark x1="47495" y1="21772" x2="48697" y2="901"/>
                      </a14:backgroundRemoval>
                    </a14:imgEffect>
                  </a14:imgLayer>
                </a14:imgProps>
              </a:ext>
              <a:ext uri="{28A0092B-C50C-407E-A947-70E740481C1C}">
                <a14:useLocalDpi xmlns:a14="http://schemas.microsoft.com/office/drawing/2010/main" val="0"/>
              </a:ext>
            </a:extLst>
          </a:blip>
          <a:srcRect l="25006" r="28637"/>
          <a:stretch/>
        </p:blipFill>
        <p:spPr bwMode="auto">
          <a:xfrm>
            <a:off x="809296" y="357832"/>
            <a:ext cx="2133601" cy="614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76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94D0D-2DC5-A576-597E-0C936EF5CE7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23F7F3C-838B-61B3-6EEC-72CEF8D480CA}"/>
              </a:ext>
            </a:extLst>
          </p:cNvPr>
          <p:cNvSpPr txBox="1"/>
          <p:nvPr/>
        </p:nvSpPr>
        <p:spPr>
          <a:xfrm>
            <a:off x="3584129" y="214524"/>
            <a:ext cx="7493774" cy="369332"/>
          </a:xfrm>
          <a:prstGeom prst="rect">
            <a:avLst/>
          </a:prstGeom>
          <a:noFill/>
        </p:spPr>
        <p:txBody>
          <a:bodyPr wrap="square">
            <a:spAutoFit/>
          </a:bodyPr>
          <a:lstStyle/>
          <a:p>
            <a:pPr algn="l"/>
            <a:r>
              <a:rPr lang="uk-UA" b="1" i="0" dirty="0">
                <a:solidFill>
                  <a:srgbClr val="333333"/>
                </a:solidFill>
                <a:effectLst/>
                <a:latin typeface="Circe"/>
              </a:rPr>
              <a:t>Вино </a:t>
            </a:r>
            <a:r>
              <a:rPr lang="en-US" b="1" i="0" dirty="0">
                <a:solidFill>
                  <a:srgbClr val="333333"/>
                </a:solidFill>
                <a:effectLst/>
                <a:latin typeface="Circe"/>
              </a:rPr>
              <a:t>El Emperador, Merlot, </a:t>
            </a:r>
            <a:r>
              <a:rPr lang="uk-UA" b="1" i="0" dirty="0">
                <a:solidFill>
                  <a:srgbClr val="333333"/>
                </a:solidFill>
                <a:effectLst/>
                <a:latin typeface="Circe"/>
              </a:rPr>
              <a:t>червоне сухе </a:t>
            </a:r>
          </a:p>
        </p:txBody>
      </p:sp>
      <p:sp>
        <p:nvSpPr>
          <p:cNvPr id="7" name="TextBox 6">
            <a:extLst>
              <a:ext uri="{FF2B5EF4-FFF2-40B4-BE49-F238E27FC236}">
                <a16:creationId xmlns:a16="http://schemas.microsoft.com/office/drawing/2014/main" id="{E8B13D06-2927-E176-7858-7B52A254847F}"/>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20E75A2F-A024-4BC7-F10D-C8BCE1B96DFB}"/>
              </a:ext>
            </a:extLst>
          </p:cNvPr>
          <p:cNvSpPr txBox="1"/>
          <p:nvPr/>
        </p:nvSpPr>
        <p:spPr>
          <a:xfrm>
            <a:off x="3607026" y="1740143"/>
            <a:ext cx="8156028" cy="2246769"/>
          </a:xfrm>
          <a:prstGeom prst="rect">
            <a:avLst/>
          </a:prstGeom>
          <a:noFill/>
        </p:spPr>
        <p:txBody>
          <a:bodyPr wrap="square">
            <a:spAutoFit/>
          </a:bodyPr>
          <a:lstStyle/>
          <a:p>
            <a:r>
              <a:rPr lang="en-US" sz="1400" b="0" i="0" dirty="0">
                <a:solidFill>
                  <a:srgbClr val="333333"/>
                </a:solidFill>
                <a:effectLst/>
                <a:latin typeface="Circe"/>
              </a:rPr>
              <a:t>El Emperador, Merlot — </a:t>
            </a:r>
            <a:r>
              <a:rPr lang="uk-UA" sz="1400" b="0" i="0" dirty="0">
                <a:solidFill>
                  <a:srgbClr val="333333"/>
                </a:solidFill>
                <a:effectLst/>
                <a:latin typeface="Circe"/>
              </a:rPr>
              <a:t>пристрасне чилійське вино, яке вже встигло завоювати серця багатьох поціновувачів. Назва, що перекладається як "Імператор", одразу вказує на його особливий статус. Виготовлене зі сорту Мерло, який проростає біля підніжжя Анд, у Центральній долині, що простягається від Сантьяго до південного кінця долини </a:t>
            </a:r>
            <a:r>
              <a:rPr lang="uk-UA" sz="1400" b="0" i="0" dirty="0" err="1">
                <a:solidFill>
                  <a:srgbClr val="333333"/>
                </a:solidFill>
                <a:effectLst/>
                <a:latin typeface="Circe"/>
              </a:rPr>
              <a:t>Мауле</a:t>
            </a:r>
            <a:r>
              <a:rPr lang="uk-UA" sz="1400" b="0" i="0" dirty="0">
                <a:solidFill>
                  <a:srgbClr val="333333"/>
                </a:solidFill>
                <a:effectLst/>
                <a:latin typeface="Circe"/>
              </a:rPr>
              <a:t>. Основними типами </a:t>
            </a:r>
            <a:r>
              <a:rPr lang="uk-UA" sz="1400" b="0" i="0" dirty="0" err="1">
                <a:solidFill>
                  <a:srgbClr val="333333"/>
                </a:solidFill>
                <a:effectLst/>
                <a:latin typeface="Circe"/>
              </a:rPr>
              <a:t>грунтів</a:t>
            </a:r>
            <a:r>
              <a:rPr lang="uk-UA" sz="1400" b="0" i="0" dirty="0">
                <a:solidFill>
                  <a:srgbClr val="333333"/>
                </a:solidFill>
                <a:effectLst/>
                <a:latin typeface="Circe"/>
              </a:rPr>
              <a:t> тут є піщані та глинисто-крейдяні, які дають структуру та більш складний букет ароматів.</a:t>
            </a:r>
            <a:br>
              <a:rPr lang="uk-UA" sz="1400" dirty="0"/>
            </a:br>
            <a:br>
              <a:rPr lang="uk-UA" sz="1400" dirty="0"/>
            </a:br>
            <a:r>
              <a:rPr lang="uk-UA" sz="1400" b="0" i="0" dirty="0">
                <a:solidFill>
                  <a:srgbClr val="333333"/>
                </a:solidFill>
                <a:effectLst/>
                <a:latin typeface="Circe"/>
              </a:rPr>
              <a:t>Виноград збирають після досягнення високої зрілості, видаляють плодоніжки та пресують на виноробні. Ферментацію проводять при контрольованій температурі (близько 30 °</a:t>
            </a:r>
            <a:r>
              <a:rPr lang="en-US" sz="1400" b="0" i="0" dirty="0">
                <a:solidFill>
                  <a:srgbClr val="333333"/>
                </a:solidFill>
                <a:effectLst/>
                <a:latin typeface="Circe"/>
              </a:rPr>
              <a:t>C) </a:t>
            </a:r>
            <a:r>
              <a:rPr lang="uk-UA" sz="1400" b="0" i="0" dirty="0">
                <a:solidFill>
                  <a:srgbClr val="333333"/>
                </a:solidFill>
                <a:effectLst/>
                <a:latin typeface="Circe"/>
              </a:rPr>
              <a:t>протягом 10 днів. Дозрівання вина проходить у чанах з нержавіючої сталі до набуття довершеної </a:t>
            </a:r>
            <a:r>
              <a:rPr lang="uk-UA" sz="1400" b="0" i="0" dirty="0" err="1">
                <a:solidFill>
                  <a:srgbClr val="333333"/>
                </a:solidFill>
                <a:effectLst/>
                <a:latin typeface="Circe"/>
              </a:rPr>
              <a:t>смако-ароматики</a:t>
            </a:r>
            <a:r>
              <a:rPr lang="uk-UA" sz="1400" b="0" i="0" dirty="0">
                <a:solidFill>
                  <a:srgbClr val="333333"/>
                </a:solidFill>
                <a:effectLst/>
                <a:latin typeface="Circe"/>
              </a:rPr>
              <a:t>. Смакова палітра </a:t>
            </a:r>
            <a:r>
              <a:rPr lang="en-US" sz="1400" b="0" i="0" dirty="0">
                <a:solidFill>
                  <a:srgbClr val="333333"/>
                </a:solidFill>
                <a:effectLst/>
                <a:latin typeface="Circe"/>
              </a:rPr>
              <a:t>El Emperador, Merlot </a:t>
            </a:r>
            <a:r>
              <a:rPr lang="uk-UA" sz="1400" b="0" i="0" dirty="0">
                <a:solidFill>
                  <a:srgbClr val="333333"/>
                </a:solidFill>
                <a:effectLst/>
                <a:latin typeface="Circe"/>
              </a:rPr>
              <a:t>тішить нотами темних ягід та спецій, а тому ідеально поєднується з червоним м'ясом.</a:t>
            </a:r>
            <a:endParaRPr lang="en-UA" sz="1400" dirty="0"/>
          </a:p>
        </p:txBody>
      </p:sp>
      <p:sp>
        <p:nvSpPr>
          <p:cNvPr id="10" name="TextBox 9">
            <a:extLst>
              <a:ext uri="{FF2B5EF4-FFF2-40B4-BE49-F238E27FC236}">
                <a16:creationId xmlns:a16="http://schemas.microsoft.com/office/drawing/2014/main" id="{79711058-8665-B4ED-FF0E-21458B9EF1E1}"/>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E1F3D7B3-D6C9-1801-8B74-98E7301961B1}"/>
              </a:ext>
            </a:extLst>
          </p:cNvPr>
          <p:cNvSpPr txBox="1"/>
          <p:nvPr/>
        </p:nvSpPr>
        <p:spPr>
          <a:xfrm>
            <a:off x="3584129" y="384893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13BA694C-B95B-D29A-26AC-BB20E6D3E1A7}"/>
              </a:ext>
            </a:extLst>
          </p:cNvPr>
          <p:cNvSpPr txBox="1"/>
          <p:nvPr/>
        </p:nvSpPr>
        <p:spPr>
          <a:xfrm>
            <a:off x="3790577" y="4323019"/>
            <a:ext cx="2359572" cy="369332"/>
          </a:xfrm>
          <a:prstGeom prst="rect">
            <a:avLst/>
          </a:prstGeom>
          <a:noFill/>
        </p:spPr>
        <p:txBody>
          <a:bodyPr wrap="square">
            <a:spAutoFit/>
          </a:bodyPr>
          <a:lstStyle/>
          <a:p>
            <a:r>
              <a:rPr lang="uk-UA" b="0" i="0" dirty="0">
                <a:effectLst/>
                <a:latin typeface="Silpo Text"/>
              </a:rPr>
              <a:t>Чилі</a:t>
            </a:r>
            <a:endParaRPr lang="en-UA" dirty="0"/>
          </a:p>
        </p:txBody>
      </p:sp>
      <p:sp>
        <p:nvSpPr>
          <p:cNvPr id="16" name="TextBox 15">
            <a:extLst>
              <a:ext uri="{FF2B5EF4-FFF2-40B4-BE49-F238E27FC236}">
                <a16:creationId xmlns:a16="http://schemas.microsoft.com/office/drawing/2014/main" id="{51ECA6D4-4133-FDDA-7C41-7401EC0899FE}"/>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BEF59334-AE7F-A916-B761-2738F975F0D7}"/>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12,5 %</a:t>
            </a:r>
            <a:endParaRPr lang="en-UA" dirty="0"/>
          </a:p>
        </p:txBody>
      </p:sp>
      <p:sp>
        <p:nvSpPr>
          <p:cNvPr id="18" name="TextBox 17">
            <a:extLst>
              <a:ext uri="{FF2B5EF4-FFF2-40B4-BE49-F238E27FC236}">
                <a16:creationId xmlns:a16="http://schemas.microsoft.com/office/drawing/2014/main" id="{91C97E19-0CB8-DE1D-011F-93BEAB02F12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8B669FAD-7278-6275-6E0C-FD978A5417A4}"/>
              </a:ext>
            </a:extLst>
          </p:cNvPr>
          <p:cNvSpPr txBox="1"/>
          <p:nvPr/>
        </p:nvSpPr>
        <p:spPr>
          <a:xfrm>
            <a:off x="3712020" y="5914882"/>
            <a:ext cx="3023810" cy="646331"/>
          </a:xfrm>
          <a:prstGeom prst="rect">
            <a:avLst/>
          </a:prstGeom>
          <a:noFill/>
        </p:spPr>
        <p:txBody>
          <a:bodyPr wrap="square">
            <a:spAutoFit/>
          </a:bodyPr>
          <a:lstStyle/>
          <a:p>
            <a:br>
              <a:rPr lang="en-US" dirty="0"/>
            </a:br>
            <a:r>
              <a:rPr lang="en-US" b="0" i="0" dirty="0">
                <a:solidFill>
                  <a:srgbClr val="333333"/>
                </a:solidFill>
                <a:effectLst/>
                <a:latin typeface="Circe"/>
              </a:rPr>
              <a:t>Vina del Nuevo Mundo</a:t>
            </a:r>
            <a:endParaRPr lang="en-UA" dirty="0"/>
          </a:p>
        </p:txBody>
      </p:sp>
      <p:sp>
        <p:nvSpPr>
          <p:cNvPr id="20" name="TextBox 19">
            <a:extLst>
              <a:ext uri="{FF2B5EF4-FFF2-40B4-BE49-F238E27FC236}">
                <a16:creationId xmlns:a16="http://schemas.microsoft.com/office/drawing/2014/main" id="{1315B589-42FB-FB92-9994-77366C1DA9EC}"/>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279</a:t>
            </a:r>
            <a:r>
              <a:rPr lang="uk-UA" sz="2000" b="1" i="0" dirty="0">
                <a:solidFill>
                  <a:srgbClr val="2A2731"/>
                </a:solidFill>
                <a:effectLst/>
                <a:latin typeface="proxima-nova"/>
              </a:rPr>
              <a:t> грн</a:t>
            </a:r>
            <a:endParaRPr lang="en-UA" sz="2000" b="1" dirty="0"/>
          </a:p>
        </p:txBody>
      </p:sp>
      <p:pic>
        <p:nvPicPr>
          <p:cNvPr id="13314" name="Picture 2" descr="Вино Ель Емперадор, Мерло / El Emperador, Merlot, червоне сухе 0.75л">
            <a:extLst>
              <a:ext uri="{FF2B5EF4-FFF2-40B4-BE49-F238E27FC236}">
                <a16:creationId xmlns:a16="http://schemas.microsoft.com/office/drawing/2014/main" id="{4EC224A6-97DB-3319-998B-A1AE9ECD456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402" b="96847" l="9820" r="89980">
                        <a14:foregroundMark x1="43487" y1="63063" x2="46894" y2="86186"/>
                        <a14:foregroundMark x1="36473" y1="91592" x2="54108" y2="93093"/>
                        <a14:foregroundMark x1="37876" y1="92492" x2="45291" y2="97297"/>
                        <a14:foregroundMark x1="45291" y1="97297" x2="55110" y2="96847"/>
                        <a14:foregroundMark x1="55110" y1="96847" x2="60721" y2="89790"/>
                        <a14:foregroundMark x1="60721" y1="89790" x2="59920" y2="83784"/>
                        <a14:foregroundMark x1="52104" y1="25676" x2="51303" y2="2402"/>
                        <a14:foregroundMark x1="50100" y1="23574" x2="42685" y2="43544"/>
                        <a14:foregroundMark x1="65731" y1="36787" x2="65731" y2="36787"/>
                        <a14:foregroundMark x1="65130" y1="81381" x2="65130" y2="81381"/>
                        <a14:foregroundMark x1="65130" y1="93243" x2="65130" y2="93243"/>
                      </a14:backgroundRemoval>
                    </a14:imgEffect>
                  </a14:imgLayer>
                </a14:imgProps>
              </a:ext>
              <a:ext uri="{28A0092B-C50C-407E-A947-70E740481C1C}">
                <a14:useLocalDpi xmlns:a14="http://schemas.microsoft.com/office/drawing/2010/main" val="0"/>
              </a:ext>
            </a:extLst>
          </a:blip>
          <a:srcRect l="26366" r="22711"/>
          <a:stretch/>
        </p:blipFill>
        <p:spPr bwMode="auto">
          <a:xfrm>
            <a:off x="879116" y="812368"/>
            <a:ext cx="2095038" cy="549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68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CD9BBF1A-36B9-5769-E9A3-5DB279D4D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5FEA5-7F28-3D79-A3D3-1E9575F66A6B}"/>
              </a:ext>
            </a:extLst>
          </p:cNvPr>
          <p:cNvSpPr>
            <a:spLocks noGrp="1"/>
          </p:cNvSpPr>
          <p:nvPr>
            <p:ph type="ctrTitle"/>
          </p:nvPr>
        </p:nvSpPr>
        <p:spPr/>
        <p:txBody>
          <a:bodyPr/>
          <a:lstStyle/>
          <a:p>
            <a:r>
              <a:rPr lang="uk-UA" dirty="0"/>
              <a:t>пиво</a:t>
            </a:r>
            <a:endParaRPr lang="en-UA" dirty="0"/>
          </a:p>
        </p:txBody>
      </p:sp>
    </p:spTree>
    <p:extLst>
      <p:ext uri="{BB962C8B-B14F-4D97-AF65-F5344CB8AC3E}">
        <p14:creationId xmlns:p14="http://schemas.microsoft.com/office/powerpoint/2010/main" val="134438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F986B-ADEE-3D3F-5566-03C321F5C9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8862FE9-682D-EE8E-B4D6-0F42504E0289}"/>
              </a:ext>
            </a:extLst>
          </p:cNvPr>
          <p:cNvSpPr txBox="1"/>
          <p:nvPr/>
        </p:nvSpPr>
        <p:spPr>
          <a:xfrm>
            <a:off x="3584129" y="214524"/>
            <a:ext cx="6096000" cy="369332"/>
          </a:xfrm>
          <a:prstGeom prst="rect">
            <a:avLst/>
          </a:prstGeom>
          <a:noFill/>
        </p:spPr>
        <p:txBody>
          <a:bodyPr wrap="square">
            <a:spAutoFit/>
          </a:bodyPr>
          <a:lstStyle/>
          <a:p>
            <a:pPr algn="l"/>
            <a:r>
              <a:rPr lang="uk-UA" b="1" i="0" dirty="0">
                <a:effectLst/>
                <a:latin typeface="Silpo Text"/>
              </a:rPr>
              <a:t>Пиво «Оболонь» світле с/</a:t>
            </a:r>
            <a:r>
              <a:rPr lang="uk-UA" b="1" i="0" dirty="0" err="1">
                <a:effectLst/>
                <a:latin typeface="Silpo Text"/>
              </a:rPr>
              <a:t>п</a:t>
            </a:r>
            <a:endParaRPr lang="uk-UA" b="1" i="0" dirty="0">
              <a:effectLst/>
              <a:latin typeface="Silpo Text"/>
            </a:endParaRPr>
          </a:p>
        </p:txBody>
      </p:sp>
      <p:sp>
        <p:nvSpPr>
          <p:cNvPr id="7" name="TextBox 6">
            <a:extLst>
              <a:ext uri="{FF2B5EF4-FFF2-40B4-BE49-F238E27FC236}">
                <a16:creationId xmlns:a16="http://schemas.microsoft.com/office/drawing/2014/main" id="{B4D8A680-2A0D-2938-9E51-05693C73F12E}"/>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0,5 л</a:t>
            </a:r>
            <a:endParaRPr lang="en-UA" dirty="0"/>
          </a:p>
        </p:txBody>
      </p:sp>
      <p:sp>
        <p:nvSpPr>
          <p:cNvPr id="9" name="TextBox 8">
            <a:extLst>
              <a:ext uri="{FF2B5EF4-FFF2-40B4-BE49-F238E27FC236}">
                <a16:creationId xmlns:a16="http://schemas.microsoft.com/office/drawing/2014/main" id="{045DC6A3-2743-069B-26EE-956EC2B83554}"/>
              </a:ext>
            </a:extLst>
          </p:cNvPr>
          <p:cNvSpPr txBox="1"/>
          <p:nvPr/>
        </p:nvSpPr>
        <p:spPr>
          <a:xfrm>
            <a:off x="3625144" y="1745695"/>
            <a:ext cx="8156028" cy="2031325"/>
          </a:xfrm>
          <a:prstGeom prst="rect">
            <a:avLst/>
          </a:prstGeom>
          <a:noFill/>
        </p:spPr>
        <p:txBody>
          <a:bodyPr wrap="square">
            <a:spAutoFit/>
          </a:bodyPr>
          <a:lstStyle/>
          <a:p>
            <a:r>
              <a:rPr lang="uk-UA" sz="1400" b="1" dirty="0"/>
              <a:t>Пиво «Оболонь» світле</a:t>
            </a:r>
            <a:r>
              <a:rPr lang="uk-UA" sz="1400" dirty="0"/>
              <a:t> – це класичне українське світле пиво, що поєднує в собі традиції та високоякісні інгредієнти. Виготовлене з добірного ячмінного солоду, чистої артезіанської води, натурального хмелю та спеціальних пивних дріжджів, це пиво відрізняється м’яким і легким смаком. </a:t>
            </a:r>
            <a:r>
              <a:rPr lang="uk-UA" sz="1400" i="1" dirty="0"/>
              <a:t>Оболонь світле</a:t>
            </a:r>
            <a:r>
              <a:rPr lang="uk-UA" sz="1400" dirty="0"/>
              <a:t> має приємний хмільний аромат з легкими нотками меду і солоду, які гармонійно поєднуються, створюючи свіжий і освіжаючий напій. Його світло-золотий колір з густою піною є візитівкою класичного світлого пива.</a:t>
            </a:r>
          </a:p>
          <a:p>
            <a:r>
              <a:rPr lang="uk-UA" sz="1400" dirty="0"/>
              <a:t>Смак пива </a:t>
            </a:r>
            <a:r>
              <a:rPr lang="uk-UA" sz="1400" i="1" dirty="0"/>
              <a:t>«Оболонь» світле</a:t>
            </a:r>
            <a:r>
              <a:rPr lang="uk-UA" sz="1400" dirty="0"/>
              <a:t> легкий, з помірною гіркотою, яка не переважає, а підкреслює свіжість і натуральний смак. Цей напій добре підходить для тих, хто цінує збалансований смак і бажає насолодитися легкою гіркуватістю, не втрачаючи відчуття легкості.</a:t>
            </a:r>
            <a:endParaRPr lang="en-UA" sz="1400" dirty="0"/>
          </a:p>
        </p:txBody>
      </p:sp>
      <p:sp>
        <p:nvSpPr>
          <p:cNvPr id="10" name="TextBox 9">
            <a:extLst>
              <a:ext uri="{FF2B5EF4-FFF2-40B4-BE49-F238E27FC236}">
                <a16:creationId xmlns:a16="http://schemas.microsoft.com/office/drawing/2014/main" id="{225E5598-C3D4-B7B9-05C0-E6D59D0F436F}"/>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394964E4-2A4B-7624-B560-3BFBDFEC8D81}"/>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E72A8366-87D1-FE46-FB0D-28658B863BDA}"/>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69477288-DDE8-49A5-041B-C11F6A9F373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A2D8B929-0B62-E840-5855-C374FA57373D}"/>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4,5 %</a:t>
            </a:r>
            <a:endParaRPr lang="en-UA" dirty="0"/>
          </a:p>
        </p:txBody>
      </p:sp>
      <p:sp>
        <p:nvSpPr>
          <p:cNvPr id="18" name="TextBox 17">
            <a:extLst>
              <a:ext uri="{FF2B5EF4-FFF2-40B4-BE49-F238E27FC236}">
                <a16:creationId xmlns:a16="http://schemas.microsoft.com/office/drawing/2014/main" id="{70BA8D9A-DA9D-CE15-2440-1BAA5E5476E3}"/>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63772C2-133B-126F-358D-736E5528296A}"/>
              </a:ext>
            </a:extLst>
          </p:cNvPr>
          <p:cNvSpPr txBox="1"/>
          <p:nvPr/>
        </p:nvSpPr>
        <p:spPr>
          <a:xfrm>
            <a:off x="3646815" y="6245322"/>
            <a:ext cx="3023810" cy="369332"/>
          </a:xfrm>
          <a:prstGeom prst="rect">
            <a:avLst/>
          </a:prstGeom>
          <a:noFill/>
        </p:spPr>
        <p:txBody>
          <a:bodyPr wrap="square">
            <a:spAutoFit/>
          </a:bodyPr>
          <a:lstStyle/>
          <a:p>
            <a:r>
              <a:rPr lang="en-US" dirty="0"/>
              <a:t>AB InBev</a:t>
            </a:r>
            <a:endParaRPr lang="en-UA" dirty="0"/>
          </a:p>
        </p:txBody>
      </p:sp>
      <p:sp>
        <p:nvSpPr>
          <p:cNvPr id="20" name="TextBox 19">
            <a:extLst>
              <a:ext uri="{FF2B5EF4-FFF2-40B4-BE49-F238E27FC236}">
                <a16:creationId xmlns:a16="http://schemas.microsoft.com/office/drawing/2014/main" id="{D5518E6E-596E-3711-CEB1-E1E314D96A93}"/>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32.90</a:t>
            </a:r>
            <a:r>
              <a:rPr lang="uk-UA" sz="2000" b="1" i="0" dirty="0">
                <a:solidFill>
                  <a:srgbClr val="2A2731"/>
                </a:solidFill>
                <a:effectLst/>
                <a:latin typeface="proxima-nova"/>
              </a:rPr>
              <a:t> грн</a:t>
            </a:r>
            <a:endParaRPr lang="en-UA" sz="2000" b="1" dirty="0"/>
          </a:p>
        </p:txBody>
      </p:sp>
      <p:pic>
        <p:nvPicPr>
          <p:cNvPr id="6" name="Picture 5">
            <a:extLst>
              <a:ext uri="{FF2B5EF4-FFF2-40B4-BE49-F238E27FC236}">
                <a16:creationId xmlns:a16="http://schemas.microsoft.com/office/drawing/2014/main" id="{A241B736-791F-6A47-9985-9EBE13DAD65A}"/>
              </a:ext>
            </a:extLst>
          </p:cNvPr>
          <p:cNvPicPr>
            <a:picLocks noChangeAspect="1"/>
          </p:cNvPicPr>
          <p:nvPr/>
        </p:nvPicPr>
        <p:blipFill>
          <a:blip r:embed="rId2"/>
          <a:stretch>
            <a:fillRect/>
          </a:stretch>
        </p:blipFill>
        <p:spPr>
          <a:xfrm>
            <a:off x="-405874" y="1336560"/>
            <a:ext cx="4480560" cy="4480560"/>
          </a:xfrm>
          <a:prstGeom prst="rect">
            <a:avLst/>
          </a:prstGeom>
        </p:spPr>
      </p:pic>
    </p:spTree>
    <p:extLst>
      <p:ext uri="{BB962C8B-B14F-4D97-AF65-F5344CB8AC3E}">
        <p14:creationId xmlns:p14="http://schemas.microsoft.com/office/powerpoint/2010/main" val="401904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62FBD-9DC1-C0D3-9888-EFFC933ACF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82F755-7D2E-CFB1-9B12-83830F8F44A9}"/>
              </a:ext>
            </a:extLst>
          </p:cNvPr>
          <p:cNvSpPr txBox="1"/>
          <p:nvPr/>
        </p:nvSpPr>
        <p:spPr>
          <a:xfrm>
            <a:off x="3599369" y="214524"/>
            <a:ext cx="6096000" cy="369332"/>
          </a:xfrm>
          <a:prstGeom prst="rect">
            <a:avLst/>
          </a:prstGeom>
          <a:noFill/>
        </p:spPr>
        <p:txBody>
          <a:bodyPr wrap="square">
            <a:spAutoFit/>
          </a:bodyPr>
          <a:lstStyle/>
          <a:p>
            <a:pPr algn="l"/>
            <a:r>
              <a:rPr lang="uk-UA" b="1" i="0" dirty="0">
                <a:effectLst/>
                <a:latin typeface="Silpo Text"/>
              </a:rPr>
              <a:t>Пиво </a:t>
            </a:r>
            <a:r>
              <a:rPr lang="en-US" b="1" dirty="0"/>
              <a:t>Stella Artois</a:t>
            </a:r>
            <a:endParaRPr lang="uk-UA" b="1" i="0" dirty="0">
              <a:effectLst/>
              <a:latin typeface="Silpo Text"/>
            </a:endParaRPr>
          </a:p>
        </p:txBody>
      </p:sp>
      <p:sp>
        <p:nvSpPr>
          <p:cNvPr id="7" name="TextBox 6">
            <a:extLst>
              <a:ext uri="{FF2B5EF4-FFF2-40B4-BE49-F238E27FC236}">
                <a16:creationId xmlns:a16="http://schemas.microsoft.com/office/drawing/2014/main" id="{14842989-887D-A4ED-530F-E6BEE6BC7FF0}"/>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0,5 л</a:t>
            </a:r>
            <a:endParaRPr lang="en-UA" dirty="0"/>
          </a:p>
        </p:txBody>
      </p:sp>
      <p:sp>
        <p:nvSpPr>
          <p:cNvPr id="9" name="TextBox 8">
            <a:extLst>
              <a:ext uri="{FF2B5EF4-FFF2-40B4-BE49-F238E27FC236}">
                <a16:creationId xmlns:a16="http://schemas.microsoft.com/office/drawing/2014/main" id="{D6EC6CDD-C889-AAA7-9077-698897F8BBD3}"/>
              </a:ext>
            </a:extLst>
          </p:cNvPr>
          <p:cNvSpPr txBox="1"/>
          <p:nvPr/>
        </p:nvSpPr>
        <p:spPr>
          <a:xfrm>
            <a:off x="3625144" y="1745695"/>
            <a:ext cx="8156028" cy="2031325"/>
          </a:xfrm>
          <a:prstGeom prst="rect">
            <a:avLst/>
          </a:prstGeom>
          <a:noFill/>
        </p:spPr>
        <p:txBody>
          <a:bodyPr wrap="square">
            <a:spAutoFit/>
          </a:bodyPr>
          <a:lstStyle/>
          <a:p>
            <a:r>
              <a:rPr lang="en-US" sz="1400" b="1" dirty="0"/>
              <a:t>Stella Artois</a:t>
            </a:r>
            <a:r>
              <a:rPr lang="en-US" sz="1400" dirty="0"/>
              <a:t> – </a:t>
            </a:r>
            <a:r>
              <a:rPr lang="uk-UA" sz="1400" dirty="0"/>
              <a:t>це бельгійське світле пиво преміум-класу з багатовіковою історією, яке має легкий, збалансований смак із делікатною гіркотою і яскравим солодовим </a:t>
            </a:r>
            <a:r>
              <a:rPr lang="uk-UA" sz="1400" dirty="0" err="1"/>
              <a:t>післясмаком</a:t>
            </a:r>
            <a:r>
              <a:rPr lang="uk-UA" sz="1400" dirty="0"/>
              <a:t>. Воно виготовляється за традиційним бельгійським рецептом, що поєднує високоякісний ячмінний солод, хміль, кукурудзу та воду, завдяки чому смак </a:t>
            </a:r>
            <a:r>
              <a:rPr lang="en-US" sz="1400" i="1" dirty="0"/>
              <a:t>Stella Artois</a:t>
            </a:r>
            <a:r>
              <a:rPr lang="en-US" sz="1400" dirty="0"/>
              <a:t> </a:t>
            </a:r>
            <a:r>
              <a:rPr lang="uk-UA" sz="1400" dirty="0"/>
              <a:t>виходить багатогранним, але м’яким і освіжаючим. Аромат пива свіжий і витончений, із нотками солоду та хмелю, а пінка густа та кремова, що додає відчуття витонченості.</a:t>
            </a:r>
          </a:p>
          <a:p>
            <a:endParaRPr lang="uk-UA" sz="1400" dirty="0"/>
          </a:p>
          <a:p>
            <a:r>
              <a:rPr lang="uk-UA" sz="1400" dirty="0"/>
              <a:t>Історія </a:t>
            </a:r>
            <a:r>
              <a:rPr lang="en-US" sz="1400" i="1" dirty="0"/>
              <a:t>Stella Artois</a:t>
            </a:r>
            <a:r>
              <a:rPr lang="en-US" sz="1400" dirty="0"/>
              <a:t> </a:t>
            </a:r>
            <a:r>
              <a:rPr lang="uk-UA" sz="1400" dirty="0"/>
              <a:t>бере початок у 1366 році в </a:t>
            </a:r>
            <a:r>
              <a:rPr lang="uk-UA" sz="1400" dirty="0" err="1"/>
              <a:t>Льовені</a:t>
            </a:r>
            <a:r>
              <a:rPr lang="uk-UA" sz="1400" dirty="0"/>
              <a:t>, Бельгія. Першу партію під назвою «</a:t>
            </a:r>
            <a:r>
              <a:rPr lang="en-US" sz="1400" dirty="0"/>
              <a:t>Stella» </a:t>
            </a:r>
            <a:r>
              <a:rPr lang="uk-UA" sz="1400" dirty="0"/>
              <a:t>зварили як святкове різдвяне пиво в 1926 році.</a:t>
            </a:r>
            <a:endParaRPr lang="en-UA" sz="1400" dirty="0"/>
          </a:p>
        </p:txBody>
      </p:sp>
      <p:sp>
        <p:nvSpPr>
          <p:cNvPr id="10" name="TextBox 9">
            <a:extLst>
              <a:ext uri="{FF2B5EF4-FFF2-40B4-BE49-F238E27FC236}">
                <a16:creationId xmlns:a16="http://schemas.microsoft.com/office/drawing/2014/main" id="{38D652B7-55A5-DCCB-1130-37B630CCD971}"/>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F4D04A51-94BC-86BE-4BF4-85BD8A573BED}"/>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4441BB1-7A32-146C-5EC3-7D20E3AEB4BE}"/>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31C47AFF-7357-76AC-79EE-E0BBEA819BA9}"/>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D0F4ABC-534F-4826-0AE8-11731304392E}"/>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5 %</a:t>
            </a:r>
            <a:endParaRPr lang="en-UA" dirty="0"/>
          </a:p>
        </p:txBody>
      </p:sp>
      <p:sp>
        <p:nvSpPr>
          <p:cNvPr id="18" name="TextBox 17">
            <a:extLst>
              <a:ext uri="{FF2B5EF4-FFF2-40B4-BE49-F238E27FC236}">
                <a16:creationId xmlns:a16="http://schemas.microsoft.com/office/drawing/2014/main" id="{F189ED6D-4B4C-100B-1946-9F551017DFD8}"/>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AF4EC90E-23F2-BE5D-8D4F-F700B86EE2F0}"/>
              </a:ext>
            </a:extLst>
          </p:cNvPr>
          <p:cNvSpPr txBox="1"/>
          <p:nvPr/>
        </p:nvSpPr>
        <p:spPr>
          <a:xfrm>
            <a:off x="3646815" y="6245322"/>
            <a:ext cx="3023810" cy="369332"/>
          </a:xfrm>
          <a:prstGeom prst="rect">
            <a:avLst/>
          </a:prstGeom>
          <a:noFill/>
        </p:spPr>
        <p:txBody>
          <a:bodyPr wrap="square">
            <a:spAutoFit/>
          </a:bodyPr>
          <a:lstStyle/>
          <a:p>
            <a:r>
              <a:rPr lang="en-US" dirty="0"/>
              <a:t>AB InBev</a:t>
            </a:r>
            <a:endParaRPr lang="en-UA" dirty="0"/>
          </a:p>
        </p:txBody>
      </p:sp>
      <p:sp>
        <p:nvSpPr>
          <p:cNvPr id="20" name="TextBox 19">
            <a:extLst>
              <a:ext uri="{FF2B5EF4-FFF2-40B4-BE49-F238E27FC236}">
                <a16:creationId xmlns:a16="http://schemas.microsoft.com/office/drawing/2014/main" id="{403F78C0-5E5F-537E-8E2E-1CEED1EC4D03}"/>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26.90</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F168A3FF-FEA7-FFCE-0AC2-BF228C4C7A98}"/>
              </a:ext>
            </a:extLst>
          </p:cNvPr>
          <p:cNvPicPr>
            <a:picLocks noChangeAspect="1"/>
          </p:cNvPicPr>
          <p:nvPr/>
        </p:nvPicPr>
        <p:blipFill>
          <a:blip r:embed="rId2"/>
          <a:stretch>
            <a:fillRect/>
          </a:stretch>
        </p:blipFill>
        <p:spPr>
          <a:xfrm>
            <a:off x="-894252" y="664024"/>
            <a:ext cx="5166808" cy="5828996"/>
          </a:xfrm>
          <a:prstGeom prst="rect">
            <a:avLst/>
          </a:prstGeom>
        </p:spPr>
      </p:pic>
    </p:spTree>
    <p:extLst>
      <p:ext uri="{BB962C8B-B14F-4D97-AF65-F5344CB8AC3E}">
        <p14:creationId xmlns:p14="http://schemas.microsoft.com/office/powerpoint/2010/main" val="323457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7AD7-7926-C374-9842-21509850950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B9C7C35-5277-9FA5-D4BA-F005F742B4C5}"/>
              </a:ext>
            </a:extLst>
          </p:cNvPr>
          <p:cNvSpPr txBox="1"/>
          <p:nvPr/>
        </p:nvSpPr>
        <p:spPr>
          <a:xfrm>
            <a:off x="3599369" y="214524"/>
            <a:ext cx="6096000" cy="369332"/>
          </a:xfrm>
          <a:prstGeom prst="rect">
            <a:avLst/>
          </a:prstGeom>
          <a:noFill/>
        </p:spPr>
        <p:txBody>
          <a:bodyPr wrap="square">
            <a:spAutoFit/>
          </a:bodyPr>
          <a:lstStyle/>
          <a:p>
            <a:pPr algn="l" fontAlgn="base"/>
            <a:r>
              <a:rPr lang="uk-UA" b="1" i="0" dirty="0">
                <a:solidFill>
                  <a:srgbClr val="333333"/>
                </a:solidFill>
                <a:effectLst/>
                <a:latin typeface="Roboto" panose="02000000000000000000" pitchFamily="2" charset="0"/>
              </a:rPr>
              <a:t>Пиво </a:t>
            </a:r>
            <a:r>
              <a:rPr lang="en-US" b="1" i="0" dirty="0">
                <a:solidFill>
                  <a:srgbClr val="333333"/>
                </a:solidFill>
                <a:effectLst/>
                <a:latin typeface="Roboto" panose="02000000000000000000" pitchFamily="2" charset="0"/>
              </a:rPr>
              <a:t>Senor Cartel </a:t>
            </a:r>
            <a:r>
              <a:rPr lang="uk-UA" b="1" i="0" dirty="0">
                <a:solidFill>
                  <a:srgbClr val="333333"/>
                </a:solidFill>
                <a:effectLst/>
                <a:latin typeface="Roboto" panose="02000000000000000000" pitchFamily="2" charset="0"/>
              </a:rPr>
              <a:t>світле</a:t>
            </a:r>
          </a:p>
        </p:txBody>
      </p:sp>
      <p:sp>
        <p:nvSpPr>
          <p:cNvPr id="7" name="TextBox 6">
            <a:extLst>
              <a:ext uri="{FF2B5EF4-FFF2-40B4-BE49-F238E27FC236}">
                <a16:creationId xmlns:a16="http://schemas.microsoft.com/office/drawing/2014/main" id="{A188F450-6139-B0FB-C47B-4D8E23297F95}"/>
              </a:ext>
            </a:extLst>
          </p:cNvPr>
          <p:cNvSpPr txBox="1"/>
          <p:nvPr/>
        </p:nvSpPr>
        <p:spPr>
          <a:xfrm>
            <a:off x="356888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en-US" b="0" i="0" dirty="0">
                <a:solidFill>
                  <a:srgbClr val="2A2731"/>
                </a:solidFill>
                <a:effectLst/>
                <a:latin typeface="proxima-nova"/>
              </a:rPr>
              <a:t>33</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8D0976BC-C22D-D792-C505-6CAA76F63961}"/>
              </a:ext>
            </a:extLst>
          </p:cNvPr>
          <p:cNvSpPr txBox="1"/>
          <p:nvPr/>
        </p:nvSpPr>
        <p:spPr>
          <a:xfrm>
            <a:off x="3625144" y="1745695"/>
            <a:ext cx="8156028" cy="1169551"/>
          </a:xfrm>
          <a:prstGeom prst="rect">
            <a:avLst/>
          </a:prstGeom>
          <a:noFill/>
        </p:spPr>
        <p:txBody>
          <a:bodyPr wrap="square">
            <a:spAutoFit/>
          </a:bodyPr>
          <a:lstStyle/>
          <a:p>
            <a:r>
              <a:rPr lang="uk-UA" sz="1400" b="1" dirty="0"/>
              <a:t>Пиво </a:t>
            </a:r>
            <a:r>
              <a:rPr lang="en-US" sz="1400" b="1" dirty="0" err="1"/>
              <a:t>Señor</a:t>
            </a:r>
            <a:r>
              <a:rPr lang="en-US" sz="1400" b="1" dirty="0"/>
              <a:t> Cartel </a:t>
            </a:r>
            <a:r>
              <a:rPr lang="uk-UA" sz="1400" b="1" dirty="0"/>
              <a:t>світле</a:t>
            </a:r>
            <a:r>
              <a:rPr lang="uk-UA" sz="1400" dirty="0"/>
              <a:t> – це легке, освіжаюче пиво мексиканського стилю з яскравими нотками солоду і хмелю. Воно має світло-золотистий колір і насичений, але м'який смак, що робить його ідеальним вибором для поціновувачів легких пивних напоїв. Завдяки своєму збалансованому профілю, </a:t>
            </a:r>
            <a:r>
              <a:rPr lang="en-US" sz="1400" i="1" dirty="0" err="1"/>
              <a:t>Señor</a:t>
            </a:r>
            <a:r>
              <a:rPr lang="en-US" sz="1400" i="1" dirty="0"/>
              <a:t> Cartel</a:t>
            </a:r>
            <a:r>
              <a:rPr lang="en-US" sz="1400" dirty="0"/>
              <a:t> </a:t>
            </a:r>
            <a:r>
              <a:rPr lang="uk-UA" sz="1400" dirty="0"/>
              <a:t>підходить як для самостійного споживання, так і для поєднання з різноманітними закусками або стравами мексиканської кухні.</a:t>
            </a:r>
            <a:endParaRPr lang="en-UA" sz="1400" dirty="0"/>
          </a:p>
        </p:txBody>
      </p:sp>
      <p:sp>
        <p:nvSpPr>
          <p:cNvPr id="10" name="TextBox 9">
            <a:extLst>
              <a:ext uri="{FF2B5EF4-FFF2-40B4-BE49-F238E27FC236}">
                <a16:creationId xmlns:a16="http://schemas.microsoft.com/office/drawing/2014/main" id="{D4BB6958-3375-E391-199E-13155F18860D}"/>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532173BC-1F9C-E8EC-E913-C22B483C0879}"/>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5B65CC0-131F-5904-6F6F-5838A8E0A6A0}"/>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D7D9E75D-F310-BED5-71D6-8BAEFF483DDF}"/>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AF70CC6F-137F-09A7-CB3A-494E7E68613B}"/>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4,</a:t>
            </a:r>
            <a:r>
              <a:rPr lang="uk-UA" dirty="0">
                <a:solidFill>
                  <a:srgbClr val="2A2731"/>
                </a:solidFill>
                <a:latin typeface="proxima-nova"/>
              </a:rPr>
              <a:t>5 %</a:t>
            </a:r>
            <a:endParaRPr lang="en-UA" dirty="0"/>
          </a:p>
        </p:txBody>
      </p:sp>
      <p:sp>
        <p:nvSpPr>
          <p:cNvPr id="18" name="TextBox 17">
            <a:extLst>
              <a:ext uri="{FF2B5EF4-FFF2-40B4-BE49-F238E27FC236}">
                <a16:creationId xmlns:a16="http://schemas.microsoft.com/office/drawing/2014/main" id="{91B3A707-565B-9FB3-AD2C-933932E49C1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496003B1-A05B-B41D-F2AC-B2A1769DFBFD}"/>
              </a:ext>
            </a:extLst>
          </p:cNvPr>
          <p:cNvSpPr txBox="1"/>
          <p:nvPr/>
        </p:nvSpPr>
        <p:spPr>
          <a:xfrm>
            <a:off x="3646815" y="6245322"/>
            <a:ext cx="3023810" cy="369332"/>
          </a:xfrm>
          <a:prstGeom prst="rect">
            <a:avLst/>
          </a:prstGeom>
          <a:noFill/>
        </p:spPr>
        <p:txBody>
          <a:bodyPr wrap="square">
            <a:spAutoFit/>
          </a:bodyPr>
          <a:lstStyle/>
          <a:p>
            <a:r>
              <a:rPr lang="en-US" dirty="0" err="1"/>
              <a:t>Señor</a:t>
            </a:r>
            <a:r>
              <a:rPr lang="en-US" dirty="0"/>
              <a:t> Cartel</a:t>
            </a:r>
            <a:endParaRPr lang="en-UA" dirty="0"/>
          </a:p>
        </p:txBody>
      </p:sp>
      <p:sp>
        <p:nvSpPr>
          <p:cNvPr id="20" name="TextBox 19">
            <a:extLst>
              <a:ext uri="{FF2B5EF4-FFF2-40B4-BE49-F238E27FC236}">
                <a16:creationId xmlns:a16="http://schemas.microsoft.com/office/drawing/2014/main" id="{62E60FED-DDE5-DC20-B908-19A56158022A}"/>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42.50</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865DE7AB-0982-7683-63D3-23BC845826AF}"/>
              </a:ext>
            </a:extLst>
          </p:cNvPr>
          <p:cNvPicPr>
            <a:picLocks noChangeAspect="1"/>
          </p:cNvPicPr>
          <p:nvPr/>
        </p:nvPicPr>
        <p:blipFill>
          <a:blip r:embed="rId2"/>
          <a:stretch>
            <a:fillRect/>
          </a:stretch>
        </p:blipFill>
        <p:spPr>
          <a:xfrm>
            <a:off x="820764" y="776993"/>
            <a:ext cx="2023383" cy="5304014"/>
          </a:xfrm>
          <a:prstGeom prst="rect">
            <a:avLst/>
          </a:prstGeom>
        </p:spPr>
      </p:pic>
    </p:spTree>
    <p:extLst>
      <p:ext uri="{BB962C8B-B14F-4D97-AF65-F5344CB8AC3E}">
        <p14:creationId xmlns:p14="http://schemas.microsoft.com/office/powerpoint/2010/main" val="4255821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E78E8-6426-2906-941D-1B999B60EFC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751B00-A867-460D-C3FE-A7C4EEA4D3BA}"/>
              </a:ext>
            </a:extLst>
          </p:cNvPr>
          <p:cNvSpPr txBox="1"/>
          <p:nvPr/>
        </p:nvSpPr>
        <p:spPr>
          <a:xfrm>
            <a:off x="3584129" y="214524"/>
            <a:ext cx="6096000" cy="646331"/>
          </a:xfrm>
          <a:prstGeom prst="rect">
            <a:avLst/>
          </a:prstGeom>
          <a:noFill/>
        </p:spPr>
        <p:txBody>
          <a:bodyPr wrap="square">
            <a:spAutoFit/>
          </a:bodyPr>
          <a:lstStyle/>
          <a:p>
            <a:r>
              <a:rPr lang="uk-UA" b="1" i="0" dirty="0">
                <a:solidFill>
                  <a:srgbClr val="000000"/>
                </a:solidFill>
                <a:effectLst/>
                <a:latin typeface="Montserrat" pitchFamily="2" charset="77"/>
              </a:rPr>
              <a:t>Коньяк </a:t>
            </a:r>
            <a:r>
              <a:rPr lang="en-US" b="1" i="0" dirty="0" err="1">
                <a:solidFill>
                  <a:srgbClr val="000000"/>
                </a:solidFill>
                <a:effectLst/>
                <a:latin typeface="Montserrat" pitchFamily="2" charset="77"/>
              </a:rPr>
              <a:t>Tesseron</a:t>
            </a:r>
            <a:r>
              <a:rPr lang="en-US" b="1" i="0" dirty="0">
                <a:solidFill>
                  <a:srgbClr val="000000"/>
                </a:solidFill>
                <a:effectLst/>
                <a:latin typeface="Montserrat" pitchFamily="2" charset="77"/>
              </a:rPr>
              <a:t> Lot 90 XO Selection (</a:t>
            </a:r>
            <a:r>
              <a:rPr lang="uk-UA" b="1" i="0" dirty="0">
                <a:solidFill>
                  <a:srgbClr val="000000"/>
                </a:solidFill>
                <a:effectLst/>
                <a:latin typeface="Montserrat" pitchFamily="2" charset="77"/>
              </a:rPr>
              <a:t>в коробці)</a:t>
            </a:r>
          </a:p>
          <a:p>
            <a:pPr algn="l"/>
            <a:endParaRPr lang="en-US" b="1" i="0" dirty="0">
              <a:solidFill>
                <a:srgbClr val="000000"/>
              </a:solidFill>
              <a:effectLst/>
              <a:latin typeface="Montserrat" pitchFamily="2" charset="77"/>
            </a:endParaRPr>
          </a:p>
        </p:txBody>
      </p:sp>
      <p:sp>
        <p:nvSpPr>
          <p:cNvPr id="7" name="TextBox 6">
            <a:extLst>
              <a:ext uri="{FF2B5EF4-FFF2-40B4-BE49-F238E27FC236}">
                <a16:creationId xmlns:a16="http://schemas.microsoft.com/office/drawing/2014/main" id="{8DEF5D19-CEE3-4B48-0E58-2AF057E5AA4B}"/>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762E3B91-13A6-F888-B324-26A08E27C571}"/>
              </a:ext>
            </a:extLst>
          </p:cNvPr>
          <p:cNvSpPr txBox="1"/>
          <p:nvPr/>
        </p:nvSpPr>
        <p:spPr>
          <a:xfrm>
            <a:off x="3625144" y="1745695"/>
            <a:ext cx="8156028" cy="1600438"/>
          </a:xfrm>
          <a:prstGeom prst="rect">
            <a:avLst/>
          </a:prstGeom>
          <a:noFill/>
        </p:spPr>
        <p:txBody>
          <a:bodyPr wrap="square">
            <a:spAutoFit/>
          </a:bodyPr>
          <a:lstStyle/>
          <a:p>
            <a:r>
              <a:rPr lang="uk-UA" sz="1400" b="0" i="0" dirty="0">
                <a:solidFill>
                  <a:srgbClr val="000000"/>
                </a:solidFill>
                <a:effectLst/>
                <a:latin typeface="Montserrat" pitchFamily="2" charset="77"/>
              </a:rPr>
              <a:t>Коньяк виготовляється шляхом подвійної дистиляції винограду </a:t>
            </a:r>
            <a:r>
              <a:rPr lang="uk-UA" sz="1400" b="0" i="0" dirty="0" err="1">
                <a:solidFill>
                  <a:srgbClr val="000000"/>
                </a:solidFill>
                <a:effectLst/>
                <a:latin typeface="Montserrat" pitchFamily="2" charset="77"/>
              </a:rPr>
              <a:t>Уні</a:t>
            </a:r>
            <a:r>
              <a:rPr lang="uk-UA" sz="1400" b="0" i="0" dirty="0">
                <a:solidFill>
                  <a:srgbClr val="000000"/>
                </a:solidFill>
                <a:effectLst/>
                <a:latin typeface="Montserrat" pitchFamily="2" charset="77"/>
              </a:rPr>
              <a:t> Блан, вирощеного у трьох районах регіону Коньяк: Гран Шампань, </a:t>
            </a:r>
            <a:r>
              <a:rPr lang="uk-UA" sz="1400" b="0" i="0" dirty="0" err="1">
                <a:solidFill>
                  <a:srgbClr val="000000"/>
                </a:solidFill>
                <a:effectLst/>
                <a:latin typeface="Montserrat" pitchFamily="2" charset="77"/>
              </a:rPr>
              <a:t>Пті</a:t>
            </a:r>
            <a:r>
              <a:rPr lang="uk-UA" sz="1400" b="0" i="0" dirty="0">
                <a:solidFill>
                  <a:srgbClr val="000000"/>
                </a:solidFill>
                <a:effectLst/>
                <a:latin typeface="Montserrat" pitchFamily="2" charset="77"/>
              </a:rPr>
              <a:t> Шампань та Фен Боа. Після пресування винограду сік ферментується протягом 2-3 тижнів, в процесі чого дикі дріжджі перетворюють цукор у алкоголь; все відбувається без додавання цукру та сірки. На цьому етапі рівень алкоголю виноматеріалу складає 7-8%. Дистиляція відбувається у традиційних </a:t>
            </a:r>
            <a:r>
              <a:rPr lang="uk-UA" sz="1400" b="0" i="0" dirty="0" err="1">
                <a:solidFill>
                  <a:srgbClr val="000000"/>
                </a:solidFill>
                <a:effectLst/>
                <a:latin typeface="Montserrat" pitchFamily="2" charset="77"/>
              </a:rPr>
              <a:t>Шарантських</a:t>
            </a:r>
            <a:r>
              <a:rPr lang="uk-UA" sz="1400" b="0" i="0" dirty="0">
                <a:solidFill>
                  <a:srgbClr val="000000"/>
                </a:solidFill>
                <a:effectLst/>
                <a:latin typeface="Montserrat" pitchFamily="2" charset="77"/>
              </a:rPr>
              <a:t> мідних перегінних кубах. Повинно відбутись дві дистиляції. Як наслідок, </a:t>
            </a:r>
            <a:r>
              <a:rPr lang="uk-UA" sz="1400" b="0" i="0" dirty="0" err="1">
                <a:solidFill>
                  <a:srgbClr val="000000"/>
                </a:solidFill>
                <a:effectLst/>
                <a:latin typeface="Montserrat" pitchFamily="2" charset="77"/>
              </a:rPr>
              <a:t>утворюєт</a:t>
            </a:r>
            <a:endParaRPr lang="en-UA" sz="1400" dirty="0"/>
          </a:p>
        </p:txBody>
      </p:sp>
      <p:sp>
        <p:nvSpPr>
          <p:cNvPr id="10" name="TextBox 9">
            <a:extLst>
              <a:ext uri="{FF2B5EF4-FFF2-40B4-BE49-F238E27FC236}">
                <a16:creationId xmlns:a16="http://schemas.microsoft.com/office/drawing/2014/main" id="{AFB945BF-9B6E-3637-EE91-1D65B1E8E721}"/>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5EBE83D3-7857-4FEB-607B-8F5CD07DFFD0}"/>
              </a:ext>
            </a:extLst>
          </p:cNvPr>
          <p:cNvSpPr txBox="1"/>
          <p:nvPr/>
        </p:nvSpPr>
        <p:spPr>
          <a:xfrm>
            <a:off x="3736428" y="392497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69F17C6A-4E8B-D425-FF9B-BD55B41425FD}"/>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5A2BACAA-3F8D-D40F-3D18-F70F300F72D7}"/>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14BD4A74-C794-E676-844D-32C86098E1E6}"/>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C9762B72-E9FE-4338-76C3-C5167E2B70C6}"/>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4F7691CB-7047-6390-3BAC-16394EC0ED85}"/>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Tesseron</a:t>
            </a:r>
            <a:endParaRPr lang="en-UA" dirty="0"/>
          </a:p>
        </p:txBody>
      </p:sp>
      <p:sp>
        <p:nvSpPr>
          <p:cNvPr id="20" name="TextBox 19">
            <a:extLst>
              <a:ext uri="{FF2B5EF4-FFF2-40B4-BE49-F238E27FC236}">
                <a16:creationId xmlns:a16="http://schemas.microsoft.com/office/drawing/2014/main" id="{2BD37554-0AB2-B2DA-7D71-7F7C31AFD4BD}"/>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5768 грн</a:t>
            </a:r>
            <a:endParaRPr lang="en-UA" sz="2000" b="1" dirty="0"/>
          </a:p>
        </p:txBody>
      </p:sp>
      <p:pic>
        <p:nvPicPr>
          <p:cNvPr id="15362" name="Picture 2" descr="Коньяк Tesseron Lot 90 XO Selection (в коробці) 0,7 л">
            <a:extLst>
              <a:ext uri="{FF2B5EF4-FFF2-40B4-BE49-F238E27FC236}">
                <a16:creationId xmlns:a16="http://schemas.microsoft.com/office/drawing/2014/main" id="{53445953-3DA5-3EC0-E790-1523C863B2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7083" l="5913" r="94606">
                        <a14:foregroundMark x1="76867" y1="55833" x2="79876" y2="16583"/>
                        <a14:foregroundMark x1="79876" y1="16583" x2="79461" y2="15750"/>
                        <a14:foregroundMark x1="73651" y1="12917" x2="80913" y2="11750"/>
                        <a14:foregroundMark x1="71577" y1="52333" x2="88485" y2="91917"/>
                        <a14:foregroundMark x1="14108" y1="93083" x2="38900" y2="94000"/>
                        <a14:foregroundMark x1="14108" y1="85583" x2="12656" y2="57583"/>
                        <a14:foregroundMark x1="12656" y1="57583" x2="17324" y2="28667"/>
                        <a14:foregroundMark x1="15041" y1="11333" x2="42427" y2="7583"/>
                        <a14:foregroundMark x1="11826" y1="9667" x2="21369" y2="38083"/>
                        <a14:foregroundMark x1="21369" y1="38083" x2="23444" y2="71083"/>
                        <a14:foregroundMark x1="10373" y1="87250" x2="11618" y2="73750"/>
                        <a14:foregroundMark x1="11618" y1="73750" x2="23444" y2="57750"/>
                        <a14:foregroundMark x1="5913" y1="92833" x2="18154" y2="64500"/>
                        <a14:foregroundMark x1="14108" y1="4000" x2="30498" y2="5250"/>
                        <a14:foregroundMark x1="29253" y1="40833" x2="42116" y2="40833"/>
                        <a14:foregroundMark x1="63382" y1="92167" x2="77801" y2="91917"/>
                        <a14:foregroundMark x1="77801" y1="91917" x2="83299" y2="91917"/>
                        <a14:foregroundMark x1="66390" y1="95000" x2="84129" y2="93833"/>
                        <a14:foregroundMark x1="71266" y1="13417" x2="77178" y2="24333"/>
                        <a14:foregroundMark x1="77178" y1="24333" x2="70851" y2="47167"/>
                        <a14:foregroundMark x1="70851" y1="47167" x2="71266" y2="53750"/>
                        <a14:foregroundMark x1="71266" y1="82583" x2="65456" y2="53250"/>
                        <a14:foregroundMark x1="62863" y1="67333" x2="67531" y2="49500"/>
                        <a14:foregroundMark x1="61100" y1="55167" x2="62033" y2="43333"/>
                        <a14:foregroundMark x1="62033" y1="43333" x2="63693" y2="40833"/>
                        <a14:foregroundMark x1="68983" y1="10167" x2="87033" y2="10083"/>
                        <a14:foregroundMark x1="87033" y1="10083" x2="88278" y2="10167"/>
                        <a14:foregroundMark x1="70436" y1="33583" x2="74481" y2="23500"/>
                        <a14:foregroundMark x1="83610" y1="30750" x2="76556" y2="20750"/>
                        <a14:foregroundMark x1="76556" y1="20750" x2="76556" y2="20667"/>
                        <a14:foregroundMark x1="91390" y1="95667" x2="94606" y2="85833"/>
                        <a14:foregroundMark x1="20228" y1="96583" x2="30498" y2="96417"/>
                        <a14:foregroundMark x1="62241" y1="95667" x2="66079" y2="88167"/>
                        <a14:foregroundMark x1="68050" y1="97083" x2="79149" y2="97083"/>
                      </a14:backgroundRemoval>
                    </a14:imgEffect>
                  </a14:imgLayer>
                </a14:imgProps>
              </a:ext>
              <a:ext uri="{28A0092B-C50C-407E-A947-70E740481C1C}">
                <a14:useLocalDpi xmlns:a14="http://schemas.microsoft.com/office/drawing/2010/main" val="0"/>
              </a:ext>
            </a:extLst>
          </a:blip>
          <a:srcRect/>
          <a:stretch>
            <a:fillRect/>
          </a:stretch>
        </p:blipFill>
        <p:spPr bwMode="auto">
          <a:xfrm>
            <a:off x="-67203" y="1311219"/>
            <a:ext cx="3602216" cy="448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88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8F4E-C0D8-CF09-7272-AC8110991A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F3047E-0C75-F8FE-8C93-75763CC378AC}"/>
              </a:ext>
            </a:extLst>
          </p:cNvPr>
          <p:cNvSpPr txBox="1"/>
          <p:nvPr/>
        </p:nvSpPr>
        <p:spPr>
          <a:xfrm>
            <a:off x="3599369" y="214524"/>
            <a:ext cx="6096000" cy="369332"/>
          </a:xfrm>
          <a:prstGeom prst="rect">
            <a:avLst/>
          </a:prstGeom>
          <a:noFill/>
        </p:spPr>
        <p:txBody>
          <a:bodyPr wrap="square">
            <a:spAutoFit/>
          </a:bodyPr>
          <a:lstStyle/>
          <a:p>
            <a:pPr algn="l"/>
            <a:r>
              <a:rPr lang="uk-UA" b="1" i="0" dirty="0">
                <a:effectLst/>
                <a:latin typeface="Silpo Text"/>
              </a:rPr>
              <a:t>Пиво </a:t>
            </a:r>
            <a:r>
              <a:rPr lang="en-US" b="1" i="0" dirty="0" err="1">
                <a:effectLst/>
                <a:latin typeface="Silpo Text"/>
              </a:rPr>
              <a:t>Kurpfalz</a:t>
            </a:r>
            <a:r>
              <a:rPr lang="en-US" b="1" i="0" dirty="0">
                <a:effectLst/>
                <a:latin typeface="Silpo Text"/>
              </a:rPr>
              <a:t> </a:t>
            </a:r>
            <a:r>
              <a:rPr lang="en-US" b="1" i="0" dirty="0" err="1">
                <a:effectLst/>
                <a:latin typeface="Silpo Text"/>
              </a:rPr>
              <a:t>Brau</a:t>
            </a:r>
            <a:r>
              <a:rPr lang="en-US" b="1" i="0" dirty="0">
                <a:effectLst/>
                <a:latin typeface="Silpo Text"/>
              </a:rPr>
              <a:t> Helles </a:t>
            </a:r>
            <a:r>
              <a:rPr lang="uk-UA" b="1" i="0" dirty="0">
                <a:effectLst/>
                <a:latin typeface="Silpo Text"/>
              </a:rPr>
              <a:t>світле</a:t>
            </a:r>
          </a:p>
        </p:txBody>
      </p:sp>
      <p:sp>
        <p:nvSpPr>
          <p:cNvPr id="7" name="TextBox 6">
            <a:extLst>
              <a:ext uri="{FF2B5EF4-FFF2-40B4-BE49-F238E27FC236}">
                <a16:creationId xmlns:a16="http://schemas.microsoft.com/office/drawing/2014/main" id="{B478C990-C866-8894-051D-E710F406113C}"/>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0,5 л</a:t>
            </a:r>
            <a:endParaRPr lang="en-UA" dirty="0"/>
          </a:p>
        </p:txBody>
      </p:sp>
      <p:sp>
        <p:nvSpPr>
          <p:cNvPr id="9" name="TextBox 8">
            <a:extLst>
              <a:ext uri="{FF2B5EF4-FFF2-40B4-BE49-F238E27FC236}">
                <a16:creationId xmlns:a16="http://schemas.microsoft.com/office/drawing/2014/main" id="{751E8FAD-3B34-F374-AB92-81B7CD53847A}"/>
              </a:ext>
            </a:extLst>
          </p:cNvPr>
          <p:cNvSpPr txBox="1"/>
          <p:nvPr/>
        </p:nvSpPr>
        <p:spPr>
          <a:xfrm>
            <a:off x="3625144" y="1745695"/>
            <a:ext cx="8156028" cy="954107"/>
          </a:xfrm>
          <a:prstGeom prst="rect">
            <a:avLst/>
          </a:prstGeom>
          <a:noFill/>
        </p:spPr>
        <p:txBody>
          <a:bodyPr wrap="square">
            <a:spAutoFit/>
          </a:bodyPr>
          <a:lstStyle/>
          <a:p>
            <a:r>
              <a:rPr lang="en-US" sz="1400" b="1" dirty="0" err="1"/>
              <a:t>Kurpfalz</a:t>
            </a:r>
            <a:r>
              <a:rPr lang="en-US" sz="1400" b="1" dirty="0"/>
              <a:t> </a:t>
            </a:r>
            <a:r>
              <a:rPr lang="en-US" sz="1400" b="1" dirty="0" err="1"/>
              <a:t>Brau</a:t>
            </a:r>
            <a:r>
              <a:rPr lang="en-US" sz="1400" b="1" dirty="0"/>
              <a:t> Helles</a:t>
            </a:r>
            <a:r>
              <a:rPr lang="en-US" sz="1400" dirty="0"/>
              <a:t> – </a:t>
            </a:r>
            <a:r>
              <a:rPr lang="uk-UA" sz="1400" dirty="0"/>
              <a:t>це класичне світле пиво в стилі "</a:t>
            </a:r>
            <a:r>
              <a:rPr lang="uk-UA" sz="1400" dirty="0" err="1"/>
              <a:t>геллес</a:t>
            </a:r>
            <a:r>
              <a:rPr lang="uk-UA" sz="1400" dirty="0"/>
              <a:t>", що походить з Німеччини. Відрізняється м'яким, збалансованим смаком з легкою солодовою солодкістю і ледь помітною гіркотою хмелю. У смаку присутні також хлібні та медові нотки, що створює приємний, освіжаючий </a:t>
            </a:r>
            <a:r>
              <a:rPr lang="uk-UA" sz="1400" dirty="0" err="1"/>
              <a:t>післясмак</a:t>
            </a:r>
            <a:r>
              <a:rPr lang="uk-UA" sz="1400" dirty="0"/>
              <a:t>. Це ідеальне пиво для тих, хто цінує класичні німецькі пивні традиції та легкість у смаку.</a:t>
            </a:r>
            <a:endParaRPr lang="en-UA" sz="1400" dirty="0"/>
          </a:p>
        </p:txBody>
      </p:sp>
      <p:sp>
        <p:nvSpPr>
          <p:cNvPr id="10" name="TextBox 9">
            <a:extLst>
              <a:ext uri="{FF2B5EF4-FFF2-40B4-BE49-F238E27FC236}">
                <a16:creationId xmlns:a16="http://schemas.microsoft.com/office/drawing/2014/main" id="{93BB74E1-116A-9552-4D01-B48F263FDDFB}"/>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0CC36703-54AA-9B01-7796-F7A99006C95E}"/>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8F526504-9F2D-4D96-0DE1-1B5F2988EF7E}"/>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Німеччина</a:t>
            </a:r>
            <a:endParaRPr lang="en-UA" dirty="0"/>
          </a:p>
        </p:txBody>
      </p:sp>
      <p:sp>
        <p:nvSpPr>
          <p:cNvPr id="16" name="TextBox 15">
            <a:extLst>
              <a:ext uri="{FF2B5EF4-FFF2-40B4-BE49-F238E27FC236}">
                <a16:creationId xmlns:a16="http://schemas.microsoft.com/office/drawing/2014/main" id="{FBA5BD99-FA0B-9AEC-AF85-DF959F322107}"/>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9E8BB41D-5111-6645-95F8-E78992A00FB0}"/>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5</a:t>
            </a:r>
            <a:r>
              <a:rPr lang="en-US" dirty="0">
                <a:solidFill>
                  <a:srgbClr val="2A2731"/>
                </a:solidFill>
                <a:latin typeface="proxima-nova"/>
              </a:rPr>
              <a:t>,2</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0D88B793-3651-4121-F9BA-CDAFC3F211C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C890CFB-84F6-C066-B422-9DD389B4EC3A}"/>
              </a:ext>
            </a:extLst>
          </p:cNvPr>
          <p:cNvSpPr txBox="1"/>
          <p:nvPr/>
        </p:nvSpPr>
        <p:spPr>
          <a:xfrm>
            <a:off x="3646815" y="6245322"/>
            <a:ext cx="3023810" cy="369332"/>
          </a:xfrm>
          <a:prstGeom prst="rect">
            <a:avLst/>
          </a:prstGeom>
          <a:noFill/>
        </p:spPr>
        <p:txBody>
          <a:bodyPr wrap="square">
            <a:spAutoFit/>
          </a:bodyPr>
          <a:lstStyle/>
          <a:p>
            <a:r>
              <a:rPr lang="en-US" dirty="0" err="1"/>
              <a:t>Kurpfalz</a:t>
            </a:r>
            <a:r>
              <a:rPr lang="en-US" dirty="0"/>
              <a:t> </a:t>
            </a:r>
            <a:r>
              <a:rPr lang="en-US" dirty="0" err="1"/>
              <a:t>Brau</a:t>
            </a:r>
            <a:endParaRPr lang="en-UA" dirty="0"/>
          </a:p>
        </p:txBody>
      </p:sp>
      <p:sp>
        <p:nvSpPr>
          <p:cNvPr id="20" name="TextBox 19">
            <a:extLst>
              <a:ext uri="{FF2B5EF4-FFF2-40B4-BE49-F238E27FC236}">
                <a16:creationId xmlns:a16="http://schemas.microsoft.com/office/drawing/2014/main" id="{3EA1C96E-53CF-28E5-668F-4AC74EE4B77F}"/>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83 грн</a:t>
            </a:r>
            <a:endParaRPr lang="en-UA" sz="2000" b="1" dirty="0"/>
          </a:p>
        </p:txBody>
      </p:sp>
      <p:pic>
        <p:nvPicPr>
          <p:cNvPr id="4" name="Picture 3">
            <a:extLst>
              <a:ext uri="{FF2B5EF4-FFF2-40B4-BE49-F238E27FC236}">
                <a16:creationId xmlns:a16="http://schemas.microsoft.com/office/drawing/2014/main" id="{4701CAAB-9CE9-C24E-99B9-D806B4D1EAC6}"/>
              </a:ext>
            </a:extLst>
          </p:cNvPr>
          <p:cNvPicPr>
            <a:picLocks noChangeAspect="1"/>
          </p:cNvPicPr>
          <p:nvPr/>
        </p:nvPicPr>
        <p:blipFill>
          <a:blip r:embed="rId2"/>
          <a:stretch>
            <a:fillRect/>
          </a:stretch>
        </p:blipFill>
        <p:spPr>
          <a:xfrm>
            <a:off x="921680" y="349228"/>
            <a:ext cx="1835489" cy="6080760"/>
          </a:xfrm>
          <a:prstGeom prst="rect">
            <a:avLst/>
          </a:prstGeom>
        </p:spPr>
      </p:pic>
    </p:spTree>
    <p:extLst>
      <p:ext uri="{BB962C8B-B14F-4D97-AF65-F5344CB8AC3E}">
        <p14:creationId xmlns:p14="http://schemas.microsoft.com/office/powerpoint/2010/main" val="278204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544C-D8E0-6294-83AD-666730876F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0E5467-9AE1-F201-903B-12A179501EF6}"/>
              </a:ext>
            </a:extLst>
          </p:cNvPr>
          <p:cNvSpPr txBox="1"/>
          <p:nvPr/>
        </p:nvSpPr>
        <p:spPr>
          <a:xfrm>
            <a:off x="3599369" y="214524"/>
            <a:ext cx="6096000" cy="369332"/>
          </a:xfrm>
          <a:prstGeom prst="rect">
            <a:avLst/>
          </a:prstGeom>
          <a:noFill/>
        </p:spPr>
        <p:txBody>
          <a:bodyPr wrap="square">
            <a:spAutoFit/>
          </a:bodyPr>
          <a:lstStyle/>
          <a:p>
            <a:pPr algn="l"/>
            <a:r>
              <a:rPr lang="uk-UA" b="1" i="0" dirty="0">
                <a:effectLst/>
                <a:latin typeface="Silpo Text"/>
              </a:rPr>
              <a:t>Пиво </a:t>
            </a:r>
            <a:r>
              <a:rPr lang="en-US" b="1" i="0" dirty="0" err="1">
                <a:effectLst/>
                <a:latin typeface="Silpo Text"/>
              </a:rPr>
              <a:t>Kurpfalz</a:t>
            </a:r>
            <a:r>
              <a:rPr lang="en-US" b="1" i="0" dirty="0">
                <a:effectLst/>
                <a:latin typeface="Silpo Text"/>
              </a:rPr>
              <a:t> </a:t>
            </a:r>
            <a:r>
              <a:rPr lang="en-US" b="1" i="0" dirty="0" err="1">
                <a:effectLst/>
                <a:latin typeface="Silpo Text"/>
              </a:rPr>
              <a:t>Brau</a:t>
            </a:r>
            <a:r>
              <a:rPr lang="en-US" b="1" i="0" dirty="0">
                <a:effectLst/>
                <a:latin typeface="Silpo Text"/>
              </a:rPr>
              <a:t> Helles </a:t>
            </a:r>
            <a:r>
              <a:rPr lang="uk-UA" b="1" i="0" dirty="0">
                <a:effectLst/>
                <a:latin typeface="Silpo Text"/>
              </a:rPr>
              <a:t>світле</a:t>
            </a:r>
          </a:p>
        </p:txBody>
      </p:sp>
      <p:sp>
        <p:nvSpPr>
          <p:cNvPr id="7" name="TextBox 6">
            <a:extLst>
              <a:ext uri="{FF2B5EF4-FFF2-40B4-BE49-F238E27FC236}">
                <a16:creationId xmlns:a16="http://schemas.microsoft.com/office/drawing/2014/main" id="{F0E9D32D-04F9-FB2D-2E37-0FA0C577C705}"/>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0,66 л</a:t>
            </a:r>
            <a:endParaRPr lang="en-UA" dirty="0"/>
          </a:p>
        </p:txBody>
      </p:sp>
      <p:sp>
        <p:nvSpPr>
          <p:cNvPr id="9" name="TextBox 8">
            <a:extLst>
              <a:ext uri="{FF2B5EF4-FFF2-40B4-BE49-F238E27FC236}">
                <a16:creationId xmlns:a16="http://schemas.microsoft.com/office/drawing/2014/main" id="{0E567F5C-7AA2-0E01-4A8D-ED8E769EBC77}"/>
              </a:ext>
            </a:extLst>
          </p:cNvPr>
          <p:cNvSpPr txBox="1"/>
          <p:nvPr/>
        </p:nvSpPr>
        <p:spPr>
          <a:xfrm>
            <a:off x="3584129" y="1835902"/>
            <a:ext cx="8566856" cy="2123658"/>
          </a:xfrm>
          <a:prstGeom prst="rect">
            <a:avLst/>
          </a:prstGeom>
          <a:noFill/>
        </p:spPr>
        <p:txBody>
          <a:bodyPr wrap="square">
            <a:spAutoFit/>
          </a:bodyPr>
          <a:lstStyle/>
          <a:p>
            <a:r>
              <a:rPr lang="uk-UA" sz="1200" i="1" dirty="0"/>
              <a:t>Чи міг хтось уявити, що, </a:t>
            </a:r>
            <a:r>
              <a:rPr lang="uk-UA" sz="1200" i="1" dirty="0" err="1"/>
              <a:t>Франческо</a:t>
            </a:r>
            <a:r>
              <a:rPr lang="uk-UA" sz="1200" i="1" dirty="0"/>
              <a:t> Пероні, у той далекий 1846 рік, залишив майстерню свого батька-макаронника, щоб продовжити кар'єру виробника пляшок, що за 150 років його пиво стане унікальним і відомим у всьому світі продуктом? Річ у тім, що </a:t>
            </a:r>
            <a:r>
              <a:rPr lang="uk-UA" sz="1200" i="1" dirty="0" err="1"/>
              <a:t>Франческо</a:t>
            </a:r>
            <a:r>
              <a:rPr lang="uk-UA" sz="1200" i="1" dirty="0"/>
              <a:t> пройшов довгий шлях відтоді, як у цієї людини з винятковими підприємницькими здібностями з'явилася ще одна іскра, і він продовжив вечірні години роботи своєї пивоварні, щоб дати більше свободи дій відвідувачам, , які хотіли б пити його пиво. Сьогодні цих проблем більше немає, і в будь-яку пору доби ми можемо купити та випити пляшку цього унікального на весь світ напою.</a:t>
            </a:r>
            <a:endParaRPr lang="uk-UA" sz="1200" dirty="0"/>
          </a:p>
          <a:p>
            <a:r>
              <a:rPr lang="uk-UA" sz="1200" b="1" i="1" dirty="0"/>
              <a:t>Пиво </a:t>
            </a:r>
            <a:r>
              <a:rPr lang="en-US" sz="1200" b="1" i="1" dirty="0"/>
              <a:t>Peroni - </a:t>
            </a:r>
            <a:r>
              <a:rPr lang="uk-UA" sz="1200" dirty="0" err="1"/>
              <a:t>лагер</a:t>
            </a:r>
            <a:r>
              <a:rPr lang="uk-UA" sz="1200" dirty="0"/>
              <a:t> низького бродіння з безпомилково впізнаваним світло-золотим кольором і </a:t>
            </a:r>
            <a:r>
              <a:rPr lang="uk-UA" sz="1200" dirty="0" err="1"/>
              <a:t>помірно</a:t>
            </a:r>
            <a:r>
              <a:rPr lang="uk-UA" sz="1200" dirty="0"/>
              <a:t> гірким смаком, назва якого походить від німецького </a:t>
            </a:r>
            <a:r>
              <a:rPr lang="uk-UA" sz="1200" dirty="0" err="1"/>
              <a:t>лагера</a:t>
            </a:r>
            <a:r>
              <a:rPr lang="uk-UA" sz="1200" dirty="0"/>
              <a:t> або складів, де він витримується.</a:t>
            </a:r>
          </a:p>
          <a:p>
            <a:r>
              <a:rPr lang="uk-UA" sz="1200" i="1" dirty="0"/>
              <a:t>Виготовляється тільки з добірних інгредієнтів, як-от 100% італійський солод, результат особливої якості ячменю, за яким ретельно стежить на всіх етапах ланцюжка постачання. Якість — це італійська пристрасть, зокрема і </a:t>
            </a:r>
            <a:r>
              <a:rPr lang="en-US" sz="1200" i="1" dirty="0"/>
              <a:t>Peroni. </a:t>
            </a:r>
            <a:r>
              <a:rPr lang="uk-UA" sz="1200" i="1" dirty="0" err="1"/>
              <a:t>Соломено</a:t>
            </a:r>
            <a:r>
              <a:rPr lang="uk-UA" sz="1200" i="1" dirty="0"/>
              <a:t>-жовтий колір, </a:t>
            </a:r>
            <a:r>
              <a:rPr lang="uk-UA" sz="1200" i="1" dirty="0" err="1"/>
              <a:t>помірно</a:t>
            </a:r>
            <a:r>
              <a:rPr lang="uk-UA" sz="1200" i="1" dirty="0"/>
              <a:t> гіркий смак, збалансований хмелевий і солодовий смак.</a:t>
            </a:r>
            <a:endParaRPr lang="uk-UA" sz="1200" dirty="0"/>
          </a:p>
        </p:txBody>
      </p:sp>
      <p:sp>
        <p:nvSpPr>
          <p:cNvPr id="10" name="TextBox 9">
            <a:extLst>
              <a:ext uri="{FF2B5EF4-FFF2-40B4-BE49-F238E27FC236}">
                <a16:creationId xmlns:a16="http://schemas.microsoft.com/office/drawing/2014/main" id="{5E581EDD-D5DE-D85F-11FD-C73528A017E0}"/>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53191AB0-98DA-8435-A32F-7547D73E3636}"/>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991C84C6-A993-15C0-AAD4-CF43FB97F030}"/>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Італія</a:t>
            </a:r>
            <a:endParaRPr lang="en-UA" dirty="0"/>
          </a:p>
        </p:txBody>
      </p:sp>
      <p:sp>
        <p:nvSpPr>
          <p:cNvPr id="16" name="TextBox 15">
            <a:extLst>
              <a:ext uri="{FF2B5EF4-FFF2-40B4-BE49-F238E27FC236}">
                <a16:creationId xmlns:a16="http://schemas.microsoft.com/office/drawing/2014/main" id="{7145BFDD-2C38-99A2-F61A-2F7C285BB7B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5E3B0CA2-2AE1-0A8C-89D5-A6B021F4FBED}"/>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a:t>
            </a:r>
            <a:r>
              <a:rPr lang="en-US" dirty="0">
                <a:solidFill>
                  <a:srgbClr val="2A2731"/>
                </a:solidFill>
                <a:latin typeface="proxima-nova"/>
              </a:rPr>
              <a:t>,</a:t>
            </a:r>
            <a:r>
              <a:rPr lang="uk-UA" dirty="0">
                <a:solidFill>
                  <a:srgbClr val="2A2731"/>
                </a:solidFill>
                <a:latin typeface="proxima-nova"/>
              </a:rPr>
              <a:t>7 %</a:t>
            </a:r>
            <a:endParaRPr lang="en-UA" dirty="0"/>
          </a:p>
        </p:txBody>
      </p:sp>
      <p:sp>
        <p:nvSpPr>
          <p:cNvPr id="18" name="TextBox 17">
            <a:extLst>
              <a:ext uri="{FF2B5EF4-FFF2-40B4-BE49-F238E27FC236}">
                <a16:creationId xmlns:a16="http://schemas.microsoft.com/office/drawing/2014/main" id="{92EF46D7-189E-54D1-EAB1-57C1BD5D6449}"/>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1B10B934-E8C0-4AD9-E0CC-F677F808DEEC}"/>
              </a:ext>
            </a:extLst>
          </p:cNvPr>
          <p:cNvSpPr txBox="1"/>
          <p:nvPr/>
        </p:nvSpPr>
        <p:spPr>
          <a:xfrm>
            <a:off x="3646815" y="6245322"/>
            <a:ext cx="3023810" cy="369332"/>
          </a:xfrm>
          <a:prstGeom prst="rect">
            <a:avLst/>
          </a:prstGeom>
          <a:noFill/>
        </p:spPr>
        <p:txBody>
          <a:bodyPr wrap="square">
            <a:spAutoFit/>
          </a:bodyPr>
          <a:lstStyle/>
          <a:p>
            <a:r>
              <a:rPr lang="en-US" dirty="0"/>
              <a:t>Peroni Brewery</a:t>
            </a:r>
            <a:endParaRPr lang="en-UA" dirty="0"/>
          </a:p>
        </p:txBody>
      </p:sp>
      <p:sp>
        <p:nvSpPr>
          <p:cNvPr id="20" name="TextBox 19">
            <a:extLst>
              <a:ext uri="{FF2B5EF4-FFF2-40B4-BE49-F238E27FC236}">
                <a16:creationId xmlns:a16="http://schemas.microsoft.com/office/drawing/2014/main" id="{DAE148C2-E4A2-3C23-EA8B-BDD721B68642}"/>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120</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7391A7AF-F794-5C4D-3437-8E31091A10F6}"/>
              </a:ext>
            </a:extLst>
          </p:cNvPr>
          <p:cNvPicPr>
            <a:picLocks noChangeAspect="1"/>
          </p:cNvPicPr>
          <p:nvPr/>
        </p:nvPicPr>
        <p:blipFill>
          <a:blip r:embed="rId2"/>
          <a:stretch>
            <a:fillRect/>
          </a:stretch>
        </p:blipFill>
        <p:spPr>
          <a:xfrm>
            <a:off x="401322" y="450154"/>
            <a:ext cx="3162300" cy="5715000"/>
          </a:xfrm>
          <a:prstGeom prst="rect">
            <a:avLst/>
          </a:prstGeom>
        </p:spPr>
      </p:pic>
    </p:spTree>
    <p:extLst>
      <p:ext uri="{BB962C8B-B14F-4D97-AF65-F5344CB8AC3E}">
        <p14:creationId xmlns:p14="http://schemas.microsoft.com/office/powerpoint/2010/main" val="1521936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D9AB-D53C-1C7F-772D-02AECF638F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BE58917-E024-67B5-44FD-068907AD1282}"/>
              </a:ext>
            </a:extLst>
          </p:cNvPr>
          <p:cNvSpPr txBox="1"/>
          <p:nvPr/>
        </p:nvSpPr>
        <p:spPr>
          <a:xfrm>
            <a:off x="3599369" y="214524"/>
            <a:ext cx="6096000" cy="369332"/>
          </a:xfrm>
          <a:prstGeom prst="rect">
            <a:avLst/>
          </a:prstGeom>
          <a:noFill/>
        </p:spPr>
        <p:txBody>
          <a:bodyPr wrap="square">
            <a:spAutoFit/>
          </a:bodyPr>
          <a:lstStyle/>
          <a:p>
            <a:pPr algn="l"/>
            <a:r>
              <a:rPr lang="uk-UA" b="1" i="0" dirty="0">
                <a:solidFill>
                  <a:srgbClr val="333333"/>
                </a:solidFill>
                <a:effectLst/>
                <a:latin typeface="Circe"/>
              </a:rPr>
              <a:t>Пиво </a:t>
            </a:r>
            <a:r>
              <a:rPr lang="en-US" b="1" i="0" dirty="0">
                <a:solidFill>
                  <a:srgbClr val="333333"/>
                </a:solidFill>
                <a:effectLst/>
                <a:latin typeface="Circe"/>
              </a:rPr>
              <a:t>Extra, Corona</a:t>
            </a:r>
          </a:p>
        </p:txBody>
      </p:sp>
      <p:sp>
        <p:nvSpPr>
          <p:cNvPr id="7" name="TextBox 6">
            <a:extLst>
              <a:ext uri="{FF2B5EF4-FFF2-40B4-BE49-F238E27FC236}">
                <a16:creationId xmlns:a16="http://schemas.microsoft.com/office/drawing/2014/main" id="{4C0FE08A-EF66-3A48-37FF-574BF1842C19}"/>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en-US" b="0" i="0" dirty="0">
                <a:solidFill>
                  <a:srgbClr val="2A2731"/>
                </a:solidFill>
                <a:effectLst/>
                <a:latin typeface="proxima-nova"/>
              </a:rPr>
              <a:t>33</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B7F72D1E-5912-7382-51EF-8CFDECA5294F}"/>
              </a:ext>
            </a:extLst>
          </p:cNvPr>
          <p:cNvSpPr txBox="1"/>
          <p:nvPr/>
        </p:nvSpPr>
        <p:spPr>
          <a:xfrm>
            <a:off x="3584129" y="1835902"/>
            <a:ext cx="8566856" cy="1323439"/>
          </a:xfrm>
          <a:prstGeom prst="rect">
            <a:avLst/>
          </a:prstGeom>
          <a:noFill/>
        </p:spPr>
        <p:txBody>
          <a:bodyPr wrap="square">
            <a:spAutoFit/>
          </a:bodyPr>
          <a:lstStyle/>
          <a:p>
            <a:r>
              <a:rPr lang="en-US" sz="1600" b="0" i="0" dirty="0">
                <a:solidFill>
                  <a:srgbClr val="000000"/>
                </a:solidFill>
                <a:effectLst/>
                <a:latin typeface="Circe"/>
              </a:rPr>
              <a:t>Corona, Extra - </a:t>
            </a:r>
            <a:r>
              <a:rPr lang="uk-UA" sz="1600" b="0" i="0" dirty="0">
                <a:solidFill>
                  <a:srgbClr val="000000"/>
                </a:solidFill>
                <a:effectLst/>
                <a:latin typeface="Circe"/>
              </a:rPr>
              <a:t>освіжаюче і легке світле пиво родом з Мексики. Традиційно це пиво вживається з пляшки, добре охолодженим і з часточкою лимона або </a:t>
            </a:r>
            <a:r>
              <a:rPr lang="uk-UA" sz="1600" b="0" i="0" dirty="0" err="1">
                <a:solidFill>
                  <a:srgbClr val="000000"/>
                </a:solidFill>
                <a:effectLst/>
                <a:latin typeface="Circe"/>
              </a:rPr>
              <a:t>лайма</a:t>
            </a:r>
            <a:r>
              <a:rPr lang="uk-UA" sz="1600" b="0" i="0" dirty="0">
                <a:solidFill>
                  <a:srgbClr val="000000"/>
                </a:solidFill>
                <a:effectLst/>
                <a:latin typeface="Circe"/>
              </a:rPr>
              <a:t>. Є одним найбільш продаваних марок пива в світі, а в США займає лідируюче місце серед імпортних брендів цього напою. </a:t>
            </a:r>
            <a:endParaRPr lang="en-US" sz="1600" b="0" i="0" dirty="0">
              <a:solidFill>
                <a:srgbClr val="000000"/>
              </a:solidFill>
              <a:effectLst/>
              <a:latin typeface="Circe"/>
            </a:endParaRPr>
          </a:p>
          <a:p>
            <a:r>
              <a:rPr lang="uk-UA" sz="1600" b="0" i="0" dirty="0">
                <a:solidFill>
                  <a:srgbClr val="000000"/>
                </a:solidFill>
                <a:effectLst/>
                <a:latin typeface="Circe"/>
              </a:rPr>
              <a:t>М'який і легкий, з освіжаючим і сухим стилем. Володіє нотами кукурудзи, мінералів і солоду. </a:t>
            </a:r>
            <a:r>
              <a:rPr lang="uk-UA" sz="1600" b="0" i="0" dirty="0" err="1">
                <a:solidFill>
                  <a:srgbClr val="000000"/>
                </a:solidFill>
                <a:effectLst/>
                <a:latin typeface="Circe"/>
              </a:rPr>
              <a:t>Післясмак</a:t>
            </a:r>
            <a:r>
              <a:rPr lang="uk-UA" sz="1600" b="0" i="0" dirty="0">
                <a:solidFill>
                  <a:srgbClr val="000000"/>
                </a:solidFill>
                <a:effectLst/>
                <a:latin typeface="Circe"/>
              </a:rPr>
              <a:t> солодкуватий, з відтінком хмелю.</a:t>
            </a:r>
            <a:endParaRPr lang="uk-UA" sz="1600" dirty="0"/>
          </a:p>
        </p:txBody>
      </p:sp>
      <p:sp>
        <p:nvSpPr>
          <p:cNvPr id="10" name="TextBox 9">
            <a:extLst>
              <a:ext uri="{FF2B5EF4-FFF2-40B4-BE49-F238E27FC236}">
                <a16:creationId xmlns:a16="http://schemas.microsoft.com/office/drawing/2014/main" id="{B400D9D0-188B-EAD3-7319-64381140B0C8}"/>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718BC1CA-BDE5-CD1C-9513-A762036E7011}"/>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46AB690-C06C-B97A-16A6-02F31A508B82}"/>
              </a:ext>
            </a:extLst>
          </p:cNvPr>
          <p:cNvSpPr txBox="1"/>
          <p:nvPr/>
        </p:nvSpPr>
        <p:spPr>
          <a:xfrm>
            <a:off x="3736428" y="4317330"/>
            <a:ext cx="2359572" cy="369332"/>
          </a:xfrm>
          <a:prstGeom prst="rect">
            <a:avLst/>
          </a:prstGeom>
          <a:noFill/>
        </p:spPr>
        <p:txBody>
          <a:bodyPr wrap="square">
            <a:spAutoFit/>
          </a:bodyPr>
          <a:lstStyle/>
          <a:p>
            <a:r>
              <a:rPr lang="uk-UA" dirty="0">
                <a:latin typeface="Silpo Text"/>
              </a:rPr>
              <a:t>Мексика</a:t>
            </a:r>
            <a:endParaRPr lang="en-UA" dirty="0"/>
          </a:p>
        </p:txBody>
      </p:sp>
      <p:sp>
        <p:nvSpPr>
          <p:cNvPr id="16" name="TextBox 15">
            <a:extLst>
              <a:ext uri="{FF2B5EF4-FFF2-40B4-BE49-F238E27FC236}">
                <a16:creationId xmlns:a16="http://schemas.microsoft.com/office/drawing/2014/main" id="{6DEC7EA6-FA16-1B3C-D6F8-0583DBDAEB57}"/>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BCEA6D28-2097-0A6C-28AF-A2FF37A1B78A}"/>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a:t>
            </a:r>
            <a:r>
              <a:rPr lang="en-US" dirty="0">
                <a:solidFill>
                  <a:srgbClr val="2A2731"/>
                </a:solidFill>
                <a:latin typeface="proxima-nova"/>
              </a:rPr>
              <a:t>,5</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7A934E5C-DE88-4B77-2B5E-6AF35E643B0B}"/>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6D9545ED-13E7-3028-91D4-258C9D22E45E}"/>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2"/>
              </a:rPr>
              <a:t>Corona</a:t>
            </a:r>
            <a:endParaRPr lang="en-UA" dirty="0"/>
          </a:p>
        </p:txBody>
      </p:sp>
      <p:sp>
        <p:nvSpPr>
          <p:cNvPr id="20" name="TextBox 19">
            <a:extLst>
              <a:ext uri="{FF2B5EF4-FFF2-40B4-BE49-F238E27FC236}">
                <a16:creationId xmlns:a16="http://schemas.microsoft.com/office/drawing/2014/main" id="{B8407FC1-003C-9202-7E49-C3983139CB56}"/>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69</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C3B780A8-3CE8-A906-1076-18389FD1765F}"/>
              </a:ext>
            </a:extLst>
          </p:cNvPr>
          <p:cNvPicPr>
            <a:picLocks noChangeAspect="1"/>
          </p:cNvPicPr>
          <p:nvPr/>
        </p:nvPicPr>
        <p:blipFill>
          <a:blip r:embed="rId3"/>
          <a:stretch>
            <a:fillRect/>
          </a:stretch>
        </p:blipFill>
        <p:spPr>
          <a:xfrm>
            <a:off x="628536" y="637002"/>
            <a:ext cx="2108313" cy="5608320"/>
          </a:xfrm>
          <a:prstGeom prst="rect">
            <a:avLst/>
          </a:prstGeom>
        </p:spPr>
      </p:pic>
    </p:spTree>
    <p:extLst>
      <p:ext uri="{BB962C8B-B14F-4D97-AF65-F5344CB8AC3E}">
        <p14:creationId xmlns:p14="http://schemas.microsoft.com/office/powerpoint/2010/main" val="1316766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62AD8-1F1F-0C09-CB76-CFD6E0B0D9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489DCD-520B-BBE3-6C68-5B95098CE80A}"/>
              </a:ext>
            </a:extLst>
          </p:cNvPr>
          <p:cNvSpPr txBox="1"/>
          <p:nvPr/>
        </p:nvSpPr>
        <p:spPr>
          <a:xfrm>
            <a:off x="3599369" y="214524"/>
            <a:ext cx="6096000" cy="369332"/>
          </a:xfrm>
          <a:prstGeom prst="rect">
            <a:avLst/>
          </a:prstGeom>
          <a:noFill/>
        </p:spPr>
        <p:txBody>
          <a:bodyPr wrap="square">
            <a:spAutoFit/>
          </a:bodyPr>
          <a:lstStyle/>
          <a:p>
            <a:pPr algn="l"/>
            <a:r>
              <a:rPr lang="uk-UA" b="1" i="0" dirty="0">
                <a:effectLst/>
                <a:latin typeface="Silpo Text"/>
              </a:rPr>
              <a:t>Пиво Закарпатське Оригінальне світле</a:t>
            </a:r>
          </a:p>
        </p:txBody>
      </p:sp>
      <p:sp>
        <p:nvSpPr>
          <p:cNvPr id="7" name="TextBox 6">
            <a:extLst>
              <a:ext uri="{FF2B5EF4-FFF2-40B4-BE49-F238E27FC236}">
                <a16:creationId xmlns:a16="http://schemas.microsoft.com/office/drawing/2014/main" id="{EDDCC331-4B49-8A86-FD6D-C83E069B63CF}"/>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uk-UA" dirty="0">
                <a:solidFill>
                  <a:srgbClr val="2A2731"/>
                </a:solidFill>
                <a:latin typeface="proxima-nova"/>
              </a:rPr>
              <a:t>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077A80EF-FBBF-EE44-6668-D1B05ACFC5E9}"/>
              </a:ext>
            </a:extLst>
          </p:cNvPr>
          <p:cNvSpPr txBox="1"/>
          <p:nvPr/>
        </p:nvSpPr>
        <p:spPr>
          <a:xfrm>
            <a:off x="3584129" y="1835902"/>
            <a:ext cx="7815391" cy="1569660"/>
          </a:xfrm>
          <a:prstGeom prst="rect">
            <a:avLst/>
          </a:prstGeom>
          <a:noFill/>
        </p:spPr>
        <p:txBody>
          <a:bodyPr wrap="square">
            <a:spAutoFit/>
          </a:bodyPr>
          <a:lstStyle/>
          <a:p>
            <a:r>
              <a:rPr lang="uk-UA" sz="1600" b="1" dirty="0"/>
              <a:t>Закарпатське Оригінальне Світле</a:t>
            </a:r>
            <a:r>
              <a:rPr lang="uk-UA" sz="1600" dirty="0"/>
              <a:t> – це українське світле пиво, яке має м'який і насичений смак з приємною солодовою основою та легкою гіркуватістю хмелю. Пиво відрізняється чистим, освіжаючим смаком і тонкими ароматами, що нагадують медові й зернові ноти. Його легкий смак і збалансована структура роблять </a:t>
            </a:r>
            <a:r>
              <a:rPr lang="uk-UA" sz="1600" i="1" dirty="0"/>
              <a:t>Закарпатське Оригінальне</a:t>
            </a:r>
            <a:r>
              <a:rPr lang="uk-UA" sz="1600" dirty="0"/>
              <a:t> ідеальним вибором для поєднання з українською кухнею або для насолоди у чистому вигляді.</a:t>
            </a:r>
          </a:p>
        </p:txBody>
      </p:sp>
      <p:sp>
        <p:nvSpPr>
          <p:cNvPr id="10" name="TextBox 9">
            <a:extLst>
              <a:ext uri="{FF2B5EF4-FFF2-40B4-BE49-F238E27FC236}">
                <a16:creationId xmlns:a16="http://schemas.microsoft.com/office/drawing/2014/main" id="{94F5496F-133E-75BC-2B2F-E39763D1B239}"/>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6E698439-F7C1-02EE-455B-CA0D5A49031A}"/>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20290AB-CA7D-61D0-A834-D1A54AEBC2F9}"/>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21CA4ED7-804A-1014-48BD-9CB215A2254B}"/>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3FEBE0A-7DD9-246D-6CD4-D796225D0631}"/>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4 %</a:t>
            </a:r>
            <a:endParaRPr lang="en-UA" dirty="0"/>
          </a:p>
        </p:txBody>
      </p:sp>
      <p:sp>
        <p:nvSpPr>
          <p:cNvPr id="18" name="TextBox 17">
            <a:extLst>
              <a:ext uri="{FF2B5EF4-FFF2-40B4-BE49-F238E27FC236}">
                <a16:creationId xmlns:a16="http://schemas.microsoft.com/office/drawing/2014/main" id="{074C441D-323C-FEF4-9CF4-FC70521F47C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3E9335AA-D018-B955-7181-1D1950BB9193}"/>
              </a:ext>
            </a:extLst>
          </p:cNvPr>
          <p:cNvSpPr txBox="1"/>
          <p:nvPr/>
        </p:nvSpPr>
        <p:spPr>
          <a:xfrm>
            <a:off x="3646815" y="6245322"/>
            <a:ext cx="3023810" cy="369332"/>
          </a:xfrm>
          <a:prstGeom prst="rect">
            <a:avLst/>
          </a:prstGeom>
          <a:noFill/>
        </p:spPr>
        <p:txBody>
          <a:bodyPr wrap="square">
            <a:spAutoFit/>
          </a:bodyPr>
          <a:lstStyle/>
          <a:p>
            <a:r>
              <a:rPr lang="uk-UA" dirty="0"/>
              <a:t>ПАТ Оболонь</a:t>
            </a:r>
            <a:endParaRPr lang="en-UA" dirty="0"/>
          </a:p>
        </p:txBody>
      </p:sp>
      <p:sp>
        <p:nvSpPr>
          <p:cNvPr id="20" name="TextBox 19">
            <a:extLst>
              <a:ext uri="{FF2B5EF4-FFF2-40B4-BE49-F238E27FC236}">
                <a16:creationId xmlns:a16="http://schemas.microsoft.com/office/drawing/2014/main" id="{0DEB0CCB-6C83-521C-EF4C-F8E37F09011D}"/>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2</a:t>
            </a:r>
            <a:r>
              <a:rPr lang="en-US" sz="2000" b="1" i="0" dirty="0">
                <a:solidFill>
                  <a:srgbClr val="2A2731"/>
                </a:solidFill>
                <a:effectLst/>
                <a:latin typeface="proxima-nova"/>
              </a:rPr>
              <a:t>9</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94752E1D-8BC7-37CC-10A1-120C52B3D395}"/>
              </a:ext>
            </a:extLst>
          </p:cNvPr>
          <p:cNvPicPr>
            <a:picLocks noChangeAspect="1"/>
          </p:cNvPicPr>
          <p:nvPr/>
        </p:nvPicPr>
        <p:blipFill>
          <a:blip r:embed="rId2"/>
          <a:stretch>
            <a:fillRect/>
          </a:stretch>
        </p:blipFill>
        <p:spPr>
          <a:xfrm>
            <a:off x="0" y="38778"/>
            <a:ext cx="3302000" cy="6858000"/>
          </a:xfrm>
          <a:prstGeom prst="rect">
            <a:avLst/>
          </a:prstGeom>
        </p:spPr>
      </p:pic>
    </p:spTree>
    <p:extLst>
      <p:ext uri="{BB962C8B-B14F-4D97-AF65-F5344CB8AC3E}">
        <p14:creationId xmlns:p14="http://schemas.microsoft.com/office/powerpoint/2010/main" val="3806738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25B8C-27D6-84B2-697B-79DCBE330C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8D107EE-5D50-9530-22A9-D34F8E198847}"/>
              </a:ext>
            </a:extLst>
          </p:cNvPr>
          <p:cNvSpPr txBox="1"/>
          <p:nvPr/>
        </p:nvSpPr>
        <p:spPr>
          <a:xfrm>
            <a:off x="3599369" y="214524"/>
            <a:ext cx="6096000" cy="369332"/>
          </a:xfrm>
          <a:prstGeom prst="rect">
            <a:avLst/>
          </a:prstGeom>
          <a:noFill/>
        </p:spPr>
        <p:txBody>
          <a:bodyPr wrap="square">
            <a:spAutoFit/>
          </a:bodyPr>
          <a:lstStyle/>
          <a:p>
            <a:pPr algn="l" fontAlgn="base"/>
            <a:r>
              <a:rPr lang="uk-UA" b="1" i="0" dirty="0">
                <a:solidFill>
                  <a:srgbClr val="333333"/>
                </a:solidFill>
                <a:effectLst/>
                <a:latin typeface="Roboto" panose="02000000000000000000" pitchFamily="2" charset="0"/>
              </a:rPr>
              <a:t>Пиво Львівське світле фільтроване </a:t>
            </a:r>
          </a:p>
        </p:txBody>
      </p:sp>
      <p:sp>
        <p:nvSpPr>
          <p:cNvPr id="7" name="TextBox 6">
            <a:extLst>
              <a:ext uri="{FF2B5EF4-FFF2-40B4-BE49-F238E27FC236}">
                <a16:creationId xmlns:a16="http://schemas.microsoft.com/office/drawing/2014/main" id="{1FA61606-B6FA-B592-6CD4-088060F1FBBD}"/>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uk-UA" dirty="0">
                <a:solidFill>
                  <a:srgbClr val="2A2731"/>
                </a:solidFill>
                <a:latin typeface="proxima-nova"/>
              </a:rPr>
              <a:t>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14E55729-EF80-3D44-BDFB-7085E2A576F8}"/>
              </a:ext>
            </a:extLst>
          </p:cNvPr>
          <p:cNvSpPr txBox="1"/>
          <p:nvPr/>
        </p:nvSpPr>
        <p:spPr>
          <a:xfrm>
            <a:off x="3584129" y="1835902"/>
            <a:ext cx="7815391" cy="1569660"/>
          </a:xfrm>
          <a:prstGeom prst="rect">
            <a:avLst/>
          </a:prstGeom>
          <a:noFill/>
        </p:spPr>
        <p:txBody>
          <a:bodyPr wrap="square">
            <a:spAutoFit/>
          </a:bodyPr>
          <a:lstStyle/>
          <a:p>
            <a:r>
              <a:rPr lang="uk-UA" sz="1600" b="1" dirty="0"/>
              <a:t>Львівське Світле Фільтроване</a:t>
            </a:r>
            <a:r>
              <a:rPr lang="uk-UA" sz="1600" dirty="0"/>
              <a:t> – це класичне українське пиво типу </a:t>
            </a:r>
            <a:r>
              <a:rPr lang="uk-UA" sz="1600" dirty="0" err="1"/>
              <a:t>лагера</a:t>
            </a:r>
            <a:r>
              <a:rPr lang="uk-UA" sz="1600" dirty="0"/>
              <a:t>, яке має світло-золотистий колір і відрізняється легким, освіжаючим смаком. Пиво має м’який солодовий профіль з приємною </a:t>
            </a:r>
            <a:r>
              <a:rPr lang="uk-UA" sz="1600" dirty="0" err="1"/>
              <a:t>гірчинкою</a:t>
            </a:r>
            <a:r>
              <a:rPr lang="uk-UA" sz="1600" dirty="0"/>
              <a:t> хмелю та легкими нотками зерна. Завдяки фільтрації, </a:t>
            </a:r>
            <a:r>
              <a:rPr lang="uk-UA" sz="1600" i="1" dirty="0"/>
              <a:t>Львівське Світле Фільтроване</a:t>
            </a:r>
            <a:r>
              <a:rPr lang="uk-UA" sz="1600" dirty="0"/>
              <a:t> має чистий смак та прозорість, що робить його чудовим вибором для поєднання з традиційними стравами або для насолоди в чистому вигляді.</a:t>
            </a:r>
          </a:p>
        </p:txBody>
      </p:sp>
      <p:sp>
        <p:nvSpPr>
          <p:cNvPr id="10" name="TextBox 9">
            <a:extLst>
              <a:ext uri="{FF2B5EF4-FFF2-40B4-BE49-F238E27FC236}">
                <a16:creationId xmlns:a16="http://schemas.microsoft.com/office/drawing/2014/main" id="{FD40E2DC-6E6E-B08B-B440-0C1907588CA5}"/>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461C92C3-3F2A-B5D3-2CE6-B8098F74DE0B}"/>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404CAB2F-5E60-F969-A277-699601ABB8D6}"/>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B0BDA7F6-6450-460D-0B41-73931E80BDF4}"/>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13769758-BD40-7335-8CBD-F1878D3D8960}"/>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4,5 %</a:t>
            </a:r>
            <a:endParaRPr lang="en-UA" dirty="0"/>
          </a:p>
        </p:txBody>
      </p:sp>
      <p:sp>
        <p:nvSpPr>
          <p:cNvPr id="18" name="TextBox 17">
            <a:extLst>
              <a:ext uri="{FF2B5EF4-FFF2-40B4-BE49-F238E27FC236}">
                <a16:creationId xmlns:a16="http://schemas.microsoft.com/office/drawing/2014/main" id="{568A9762-148E-8DD0-6489-7D798DAC63A3}"/>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1FB269BC-7A68-EE6E-28D2-E19C4A2838A9}"/>
              </a:ext>
            </a:extLst>
          </p:cNvPr>
          <p:cNvSpPr txBox="1"/>
          <p:nvPr/>
        </p:nvSpPr>
        <p:spPr>
          <a:xfrm>
            <a:off x="3646815" y="6245322"/>
            <a:ext cx="3023810" cy="369332"/>
          </a:xfrm>
          <a:prstGeom prst="rect">
            <a:avLst/>
          </a:prstGeom>
          <a:noFill/>
        </p:spPr>
        <p:txBody>
          <a:bodyPr wrap="square">
            <a:spAutoFit/>
          </a:bodyPr>
          <a:lstStyle/>
          <a:p>
            <a:r>
              <a:rPr lang="uk-UA" dirty="0"/>
              <a:t>Львівська пивоварня</a:t>
            </a:r>
            <a:endParaRPr lang="en-UA" dirty="0"/>
          </a:p>
        </p:txBody>
      </p:sp>
      <p:sp>
        <p:nvSpPr>
          <p:cNvPr id="20" name="TextBox 19">
            <a:extLst>
              <a:ext uri="{FF2B5EF4-FFF2-40B4-BE49-F238E27FC236}">
                <a16:creationId xmlns:a16="http://schemas.microsoft.com/office/drawing/2014/main" id="{D574BA7C-06D9-D0C0-57DD-B9E2A9F1C8BC}"/>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33 грн</a:t>
            </a:r>
            <a:endParaRPr lang="en-UA" sz="2000" b="1" dirty="0"/>
          </a:p>
        </p:txBody>
      </p:sp>
      <p:pic>
        <p:nvPicPr>
          <p:cNvPr id="4" name="Picture 3">
            <a:extLst>
              <a:ext uri="{FF2B5EF4-FFF2-40B4-BE49-F238E27FC236}">
                <a16:creationId xmlns:a16="http://schemas.microsoft.com/office/drawing/2014/main" id="{EEA617BC-C5ED-8FC3-0C57-D250AB27FE96}"/>
              </a:ext>
            </a:extLst>
          </p:cNvPr>
          <p:cNvPicPr>
            <a:picLocks noChangeAspect="1"/>
          </p:cNvPicPr>
          <p:nvPr/>
        </p:nvPicPr>
        <p:blipFill>
          <a:blip r:embed="rId2"/>
          <a:stretch>
            <a:fillRect/>
          </a:stretch>
        </p:blipFill>
        <p:spPr>
          <a:xfrm>
            <a:off x="562271" y="-23438"/>
            <a:ext cx="2028244" cy="6858000"/>
          </a:xfrm>
          <a:prstGeom prst="rect">
            <a:avLst/>
          </a:prstGeom>
        </p:spPr>
      </p:pic>
    </p:spTree>
    <p:extLst>
      <p:ext uri="{BB962C8B-B14F-4D97-AF65-F5344CB8AC3E}">
        <p14:creationId xmlns:p14="http://schemas.microsoft.com/office/powerpoint/2010/main" val="25355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A31B-81CF-EEF3-2177-FE40B5DFBBE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8D27D6-E02C-DBED-A253-4BF352A15E86}"/>
              </a:ext>
            </a:extLst>
          </p:cNvPr>
          <p:cNvSpPr txBox="1"/>
          <p:nvPr/>
        </p:nvSpPr>
        <p:spPr>
          <a:xfrm>
            <a:off x="3599369" y="214524"/>
            <a:ext cx="6096000" cy="369332"/>
          </a:xfrm>
          <a:prstGeom prst="rect">
            <a:avLst/>
          </a:prstGeom>
          <a:noFill/>
        </p:spPr>
        <p:txBody>
          <a:bodyPr wrap="square">
            <a:spAutoFit/>
          </a:bodyPr>
          <a:lstStyle/>
          <a:p>
            <a:pPr algn="l" fontAlgn="base"/>
            <a:r>
              <a:rPr lang="uk-UA" b="1" i="0" dirty="0">
                <a:solidFill>
                  <a:srgbClr val="333333"/>
                </a:solidFill>
                <a:effectLst/>
                <a:latin typeface="Sana Sans Medium" pitchFamily="2" charset="-78"/>
                <a:cs typeface="Sana Sans Medium" pitchFamily="2" charset="-78"/>
              </a:rPr>
              <a:t>Пиво Львівське Лев темне </a:t>
            </a:r>
            <a:endParaRPr lang="uk-UA" b="1" i="0" dirty="0">
              <a:solidFill>
                <a:srgbClr val="333333"/>
              </a:solidFill>
              <a:effectLst/>
              <a:latin typeface="Roboto" panose="02000000000000000000" pitchFamily="2" charset="0"/>
            </a:endParaRPr>
          </a:p>
        </p:txBody>
      </p:sp>
      <p:sp>
        <p:nvSpPr>
          <p:cNvPr id="7" name="TextBox 6">
            <a:extLst>
              <a:ext uri="{FF2B5EF4-FFF2-40B4-BE49-F238E27FC236}">
                <a16:creationId xmlns:a16="http://schemas.microsoft.com/office/drawing/2014/main" id="{67E93B29-7935-AE2F-04BD-C286A205C94D}"/>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uk-UA" dirty="0">
                <a:solidFill>
                  <a:srgbClr val="2A2731"/>
                </a:solidFill>
                <a:latin typeface="proxima-nova"/>
              </a:rPr>
              <a:t>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B7305197-E90A-E267-19C2-61BA55E9346D}"/>
              </a:ext>
            </a:extLst>
          </p:cNvPr>
          <p:cNvSpPr txBox="1"/>
          <p:nvPr/>
        </p:nvSpPr>
        <p:spPr>
          <a:xfrm>
            <a:off x="3584129" y="1835902"/>
            <a:ext cx="7815391" cy="1569660"/>
          </a:xfrm>
          <a:prstGeom prst="rect">
            <a:avLst/>
          </a:prstGeom>
          <a:noFill/>
        </p:spPr>
        <p:txBody>
          <a:bodyPr wrap="square">
            <a:spAutoFit/>
          </a:bodyPr>
          <a:lstStyle/>
          <a:p>
            <a:r>
              <a:rPr lang="uk-UA" sz="1200" b="0" i="0" dirty="0">
                <a:solidFill>
                  <a:srgbClr val="333333"/>
                </a:solidFill>
                <a:effectLst/>
                <a:latin typeface="Sana Sans Medium" pitchFamily="2" charset="-78"/>
                <a:cs typeface="Sana Sans Medium" pitchFamily="2" charset="-78"/>
              </a:rPr>
              <a:t>Лев Темне — насичене темне пиво, яке завдяки технології обсмажування солоду вирізняється легким карамельним смаком у поєднанні з приємною хмелевою гіркотою й легким солодкуватим присмаком.</a:t>
            </a:r>
            <a:br>
              <a:rPr lang="uk-UA" sz="1200" dirty="0"/>
            </a:br>
            <a:br>
              <a:rPr lang="uk-UA" sz="1200" dirty="0"/>
            </a:br>
            <a:r>
              <a:rPr lang="uk-UA" sz="1200" b="0" i="0" dirty="0">
                <a:solidFill>
                  <a:srgbClr val="333333"/>
                </a:solidFill>
                <a:effectLst/>
                <a:latin typeface="Sana Sans Medium" pitchFamily="2" charset="-78"/>
                <a:cs typeface="Sana Sans Medium" pitchFamily="2" charset="-78"/>
              </a:rPr>
              <a:t>Львівське — це найстаріше українське пиво, яке почали варити монахи ще далекого 1715 року. Смак цього славетного бурштинового напою пройшов довгий шлях крізь століття. Його полюбили ще наші діди та прадіди. Сьогодні, Львівське стало частиною історії й культури нашої землі, символом епох і гордістю країни. Тому кожен із мільйонів українців, які віддають перевагу цьому легендарному смаку, немов торкаються до сторінок книги часів України, сторінок її слави.</a:t>
            </a:r>
            <a:endParaRPr lang="uk-UA" sz="1200" dirty="0"/>
          </a:p>
        </p:txBody>
      </p:sp>
      <p:sp>
        <p:nvSpPr>
          <p:cNvPr id="10" name="TextBox 9">
            <a:extLst>
              <a:ext uri="{FF2B5EF4-FFF2-40B4-BE49-F238E27FC236}">
                <a16:creationId xmlns:a16="http://schemas.microsoft.com/office/drawing/2014/main" id="{F1F7F2C4-5437-9CD6-C5E5-49F059038DD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89D82EF5-CD07-B882-AB7A-10F3026736E1}"/>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68359749-6687-577F-6357-F8E1D937AC3C}"/>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EE9FEA36-F4F1-D0C7-33F2-C4421466CF9D}"/>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AE228539-EC39-012E-AE26-9CDE26D1008F}"/>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4,7 %</a:t>
            </a:r>
            <a:endParaRPr lang="en-UA" dirty="0"/>
          </a:p>
        </p:txBody>
      </p:sp>
      <p:sp>
        <p:nvSpPr>
          <p:cNvPr id="18" name="TextBox 17">
            <a:extLst>
              <a:ext uri="{FF2B5EF4-FFF2-40B4-BE49-F238E27FC236}">
                <a16:creationId xmlns:a16="http://schemas.microsoft.com/office/drawing/2014/main" id="{EA760595-D929-5E58-BBEF-448F5F745F3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82BFCE13-EDA7-1D9A-127E-4F812E69B25E}"/>
              </a:ext>
            </a:extLst>
          </p:cNvPr>
          <p:cNvSpPr txBox="1"/>
          <p:nvPr/>
        </p:nvSpPr>
        <p:spPr>
          <a:xfrm>
            <a:off x="3646815" y="6245322"/>
            <a:ext cx="3023810" cy="369332"/>
          </a:xfrm>
          <a:prstGeom prst="rect">
            <a:avLst/>
          </a:prstGeom>
          <a:noFill/>
        </p:spPr>
        <p:txBody>
          <a:bodyPr wrap="square">
            <a:spAutoFit/>
          </a:bodyPr>
          <a:lstStyle/>
          <a:p>
            <a:r>
              <a:rPr lang="uk-UA" dirty="0"/>
              <a:t>Львівська пивоварня</a:t>
            </a:r>
            <a:endParaRPr lang="en-UA" dirty="0"/>
          </a:p>
        </p:txBody>
      </p:sp>
      <p:sp>
        <p:nvSpPr>
          <p:cNvPr id="20" name="TextBox 19">
            <a:extLst>
              <a:ext uri="{FF2B5EF4-FFF2-40B4-BE49-F238E27FC236}">
                <a16:creationId xmlns:a16="http://schemas.microsoft.com/office/drawing/2014/main" id="{78430089-5510-5154-CB64-0EEC46FB41A0}"/>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36 грн</a:t>
            </a:r>
            <a:endParaRPr lang="en-UA" sz="2000" b="1" dirty="0"/>
          </a:p>
        </p:txBody>
      </p:sp>
      <p:pic>
        <p:nvPicPr>
          <p:cNvPr id="3" name="Picture 2">
            <a:extLst>
              <a:ext uri="{FF2B5EF4-FFF2-40B4-BE49-F238E27FC236}">
                <a16:creationId xmlns:a16="http://schemas.microsoft.com/office/drawing/2014/main" id="{065AFB88-E7D6-9C14-6AB3-003C1694A4E5}"/>
              </a:ext>
            </a:extLst>
          </p:cNvPr>
          <p:cNvPicPr>
            <a:picLocks noChangeAspect="1"/>
          </p:cNvPicPr>
          <p:nvPr/>
        </p:nvPicPr>
        <p:blipFill>
          <a:blip r:embed="rId2"/>
          <a:stretch>
            <a:fillRect/>
          </a:stretch>
        </p:blipFill>
        <p:spPr>
          <a:xfrm>
            <a:off x="648972" y="68002"/>
            <a:ext cx="1943100" cy="6858000"/>
          </a:xfrm>
          <a:prstGeom prst="rect">
            <a:avLst/>
          </a:prstGeom>
        </p:spPr>
      </p:pic>
    </p:spTree>
    <p:extLst>
      <p:ext uri="{BB962C8B-B14F-4D97-AF65-F5344CB8AC3E}">
        <p14:creationId xmlns:p14="http://schemas.microsoft.com/office/powerpoint/2010/main" val="1674993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85D7D-3196-DA14-6E40-C94FA8BAB1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DA4B83D-05CE-F7CC-2686-CF8DA15BA718}"/>
              </a:ext>
            </a:extLst>
          </p:cNvPr>
          <p:cNvSpPr txBox="1"/>
          <p:nvPr/>
        </p:nvSpPr>
        <p:spPr>
          <a:xfrm>
            <a:off x="3599369" y="214524"/>
            <a:ext cx="6096000" cy="369332"/>
          </a:xfrm>
          <a:prstGeom prst="rect">
            <a:avLst/>
          </a:prstGeom>
          <a:noFill/>
        </p:spPr>
        <p:txBody>
          <a:bodyPr wrap="square">
            <a:spAutoFit/>
          </a:bodyPr>
          <a:lstStyle/>
          <a:p>
            <a:pPr algn="l"/>
            <a:r>
              <a:rPr lang="uk-UA" b="1" i="0" dirty="0">
                <a:solidFill>
                  <a:srgbClr val="3B3B48"/>
                </a:solidFill>
                <a:effectLst/>
                <a:latin typeface="__Nunito_07e109"/>
              </a:rPr>
              <a:t>Пиво Чернігівське, світле, </a:t>
            </a:r>
            <a:r>
              <a:rPr lang="uk-UA" b="1" i="0" dirty="0" err="1">
                <a:solidFill>
                  <a:srgbClr val="3B3B48"/>
                </a:solidFill>
                <a:effectLst/>
                <a:latin typeface="__Nunito_07e109"/>
              </a:rPr>
              <a:t>фильтроване</a:t>
            </a:r>
            <a:endParaRPr lang="uk-UA" b="1" i="0" dirty="0">
              <a:solidFill>
                <a:srgbClr val="3B3B48"/>
              </a:solidFill>
              <a:effectLst/>
              <a:latin typeface="__Nunito_07e109"/>
            </a:endParaRPr>
          </a:p>
        </p:txBody>
      </p:sp>
      <p:sp>
        <p:nvSpPr>
          <p:cNvPr id="7" name="TextBox 6">
            <a:extLst>
              <a:ext uri="{FF2B5EF4-FFF2-40B4-BE49-F238E27FC236}">
                <a16:creationId xmlns:a16="http://schemas.microsoft.com/office/drawing/2014/main" id="{C15950E6-F99D-47CD-D443-E4006709AFBF}"/>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a:t>
            </a:r>
            <a:r>
              <a:rPr lang="uk-UA" dirty="0">
                <a:solidFill>
                  <a:srgbClr val="2A2731"/>
                </a:solidFill>
                <a:latin typeface="proxima-nova"/>
              </a:rPr>
              <a:t>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64319500-3C76-06AF-CA37-C6D9AC5A0B9F}"/>
              </a:ext>
            </a:extLst>
          </p:cNvPr>
          <p:cNvSpPr txBox="1"/>
          <p:nvPr/>
        </p:nvSpPr>
        <p:spPr>
          <a:xfrm>
            <a:off x="3584129" y="1835902"/>
            <a:ext cx="7815391" cy="1323439"/>
          </a:xfrm>
          <a:prstGeom prst="rect">
            <a:avLst/>
          </a:prstGeom>
          <a:noFill/>
        </p:spPr>
        <p:txBody>
          <a:bodyPr wrap="square">
            <a:spAutoFit/>
          </a:bodyPr>
          <a:lstStyle/>
          <a:p>
            <a:r>
              <a:rPr lang="uk-UA" sz="1600" b="1" dirty="0"/>
              <a:t>Чернігівське Світле Фільтроване</a:t>
            </a:r>
            <a:r>
              <a:rPr lang="uk-UA" sz="1600" dirty="0"/>
              <a:t> – це популярне українське пиво типу </a:t>
            </a:r>
            <a:r>
              <a:rPr lang="uk-UA" sz="1600" dirty="0" err="1"/>
              <a:t>лагера</a:t>
            </a:r>
            <a:r>
              <a:rPr lang="uk-UA" sz="1600" dirty="0"/>
              <a:t>, відоме своїм легким, свіжим смаком і збалансованим профілем. Пиво має приємну солодову основу з м'якою </a:t>
            </a:r>
            <a:r>
              <a:rPr lang="uk-UA" sz="1600" dirty="0" err="1"/>
              <a:t>гірчинкою</a:t>
            </a:r>
            <a:r>
              <a:rPr lang="uk-UA" sz="1600" dirty="0"/>
              <a:t> хмелю і ледь помітними квітковими та зерновими нотками. </a:t>
            </a:r>
            <a:r>
              <a:rPr lang="uk-UA" sz="1600" i="1" dirty="0"/>
              <a:t>Чернігівське Світле</a:t>
            </a:r>
            <a:r>
              <a:rPr lang="uk-UA" sz="1600" dirty="0"/>
              <a:t> має світло-золотистий колір і проходить фільтрацію для досягнення чистого смаку, що робить його ідеальним для вживання в будь-якій обстановці.</a:t>
            </a:r>
          </a:p>
        </p:txBody>
      </p:sp>
      <p:sp>
        <p:nvSpPr>
          <p:cNvPr id="10" name="TextBox 9">
            <a:extLst>
              <a:ext uri="{FF2B5EF4-FFF2-40B4-BE49-F238E27FC236}">
                <a16:creationId xmlns:a16="http://schemas.microsoft.com/office/drawing/2014/main" id="{691DC6AC-4A31-E1DC-D107-BEA5F429E315}"/>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B1C00D3C-7CC2-9DA1-93B1-9A919BCFF8C7}"/>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1D47358-1455-44D7-1B30-F21F28237275}"/>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Україна</a:t>
            </a:r>
            <a:endParaRPr lang="en-UA" dirty="0"/>
          </a:p>
        </p:txBody>
      </p:sp>
      <p:sp>
        <p:nvSpPr>
          <p:cNvPr id="16" name="TextBox 15">
            <a:extLst>
              <a:ext uri="{FF2B5EF4-FFF2-40B4-BE49-F238E27FC236}">
                <a16:creationId xmlns:a16="http://schemas.microsoft.com/office/drawing/2014/main" id="{166521B0-E040-F9BE-6716-6504787A8DCA}"/>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6F8238D3-C77C-E5E5-E891-60152C3F2429}"/>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4,6 %</a:t>
            </a:r>
            <a:endParaRPr lang="en-UA" dirty="0"/>
          </a:p>
        </p:txBody>
      </p:sp>
      <p:sp>
        <p:nvSpPr>
          <p:cNvPr id="18" name="TextBox 17">
            <a:extLst>
              <a:ext uri="{FF2B5EF4-FFF2-40B4-BE49-F238E27FC236}">
                <a16:creationId xmlns:a16="http://schemas.microsoft.com/office/drawing/2014/main" id="{43B3CA0F-CF59-A024-7499-5F5331991E0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A92B8568-5B54-BE57-B11E-F054DAB6DA55}"/>
              </a:ext>
            </a:extLst>
          </p:cNvPr>
          <p:cNvSpPr txBox="1"/>
          <p:nvPr/>
        </p:nvSpPr>
        <p:spPr>
          <a:xfrm>
            <a:off x="3646815" y="6245322"/>
            <a:ext cx="3023810" cy="369332"/>
          </a:xfrm>
          <a:prstGeom prst="rect">
            <a:avLst/>
          </a:prstGeom>
          <a:noFill/>
        </p:spPr>
        <p:txBody>
          <a:bodyPr wrap="square">
            <a:spAutoFit/>
          </a:bodyPr>
          <a:lstStyle/>
          <a:p>
            <a:r>
              <a:rPr lang="uk-UA" b="0" i="0" dirty="0">
                <a:solidFill>
                  <a:srgbClr val="474747"/>
                </a:solidFill>
                <a:effectLst/>
                <a:latin typeface="Arial" panose="020B0604020202020204" pitchFamily="34" charset="0"/>
              </a:rPr>
              <a:t>Чернігівська броварня</a:t>
            </a:r>
            <a:endParaRPr lang="en-UA" dirty="0"/>
          </a:p>
        </p:txBody>
      </p:sp>
      <p:sp>
        <p:nvSpPr>
          <p:cNvPr id="20" name="TextBox 19">
            <a:extLst>
              <a:ext uri="{FF2B5EF4-FFF2-40B4-BE49-F238E27FC236}">
                <a16:creationId xmlns:a16="http://schemas.microsoft.com/office/drawing/2014/main" id="{34EE82F0-54F5-8664-21D2-534FA5CC489C}"/>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3</a:t>
            </a:r>
            <a:r>
              <a:rPr lang="en-US" sz="2000" b="1" i="0" dirty="0">
                <a:solidFill>
                  <a:srgbClr val="2A2731"/>
                </a:solidFill>
                <a:effectLst/>
                <a:latin typeface="proxima-nova"/>
              </a:rPr>
              <a:t>9</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04FC72FB-05AC-E9B1-950C-A529E2FAE1D2}"/>
              </a:ext>
            </a:extLst>
          </p:cNvPr>
          <p:cNvPicPr>
            <a:picLocks noChangeAspect="1"/>
          </p:cNvPicPr>
          <p:nvPr/>
        </p:nvPicPr>
        <p:blipFill>
          <a:blip r:embed="rId2"/>
          <a:stretch>
            <a:fillRect/>
          </a:stretch>
        </p:blipFill>
        <p:spPr>
          <a:xfrm>
            <a:off x="-354102" y="1240935"/>
            <a:ext cx="3917723" cy="3924978"/>
          </a:xfrm>
          <a:prstGeom prst="rect">
            <a:avLst/>
          </a:prstGeom>
        </p:spPr>
      </p:pic>
    </p:spTree>
    <p:extLst>
      <p:ext uri="{BB962C8B-B14F-4D97-AF65-F5344CB8AC3E}">
        <p14:creationId xmlns:p14="http://schemas.microsoft.com/office/powerpoint/2010/main" val="1399578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F31D-8CDB-D055-B77A-8E3706463FC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7421E8F-BFC2-A913-88D0-AB214A3A0C23}"/>
              </a:ext>
            </a:extLst>
          </p:cNvPr>
          <p:cNvSpPr txBox="1"/>
          <p:nvPr/>
        </p:nvSpPr>
        <p:spPr>
          <a:xfrm>
            <a:off x="3599368" y="214524"/>
            <a:ext cx="7604659" cy="369332"/>
          </a:xfrm>
          <a:prstGeom prst="rect">
            <a:avLst/>
          </a:prstGeom>
          <a:noFill/>
        </p:spPr>
        <p:txBody>
          <a:bodyPr wrap="square">
            <a:spAutoFit/>
          </a:bodyPr>
          <a:lstStyle/>
          <a:p>
            <a:pPr algn="l" fontAlgn="base"/>
            <a:r>
              <a:rPr lang="uk-UA" b="1" dirty="0"/>
              <a:t>Пиво </a:t>
            </a:r>
            <a:r>
              <a:rPr lang="en-US" b="1" dirty="0" err="1"/>
              <a:t>Warsteiner</a:t>
            </a:r>
            <a:r>
              <a:rPr lang="en-US" b="1" dirty="0"/>
              <a:t> </a:t>
            </a:r>
            <a:r>
              <a:rPr lang="en-US" b="1" dirty="0" err="1"/>
              <a:t>Brauerei</a:t>
            </a:r>
            <a:r>
              <a:rPr lang="en-US" b="1" dirty="0"/>
              <a:t> </a:t>
            </a:r>
            <a:r>
              <a:rPr lang="uk-UA" b="1" i="0" dirty="0">
                <a:solidFill>
                  <a:srgbClr val="333333"/>
                </a:solidFill>
                <a:effectLst/>
                <a:latin typeface="Roboto" panose="02000000000000000000" pitchFamily="2" charset="0"/>
              </a:rPr>
              <a:t>світле</a:t>
            </a:r>
          </a:p>
        </p:txBody>
      </p:sp>
      <p:sp>
        <p:nvSpPr>
          <p:cNvPr id="7" name="TextBox 6">
            <a:extLst>
              <a:ext uri="{FF2B5EF4-FFF2-40B4-BE49-F238E27FC236}">
                <a16:creationId xmlns:a16="http://schemas.microsoft.com/office/drawing/2014/main" id="{FACB34C9-06B1-4FE2-8329-E2F70DA90A30}"/>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0,33 л</a:t>
            </a:r>
            <a:endParaRPr lang="en-UA" dirty="0"/>
          </a:p>
        </p:txBody>
      </p:sp>
      <p:sp>
        <p:nvSpPr>
          <p:cNvPr id="9" name="TextBox 8">
            <a:extLst>
              <a:ext uri="{FF2B5EF4-FFF2-40B4-BE49-F238E27FC236}">
                <a16:creationId xmlns:a16="http://schemas.microsoft.com/office/drawing/2014/main" id="{7F70B51C-2AB2-EDDA-EF4F-428709E2ABC3}"/>
              </a:ext>
            </a:extLst>
          </p:cNvPr>
          <p:cNvSpPr txBox="1"/>
          <p:nvPr/>
        </p:nvSpPr>
        <p:spPr>
          <a:xfrm>
            <a:off x="3584129" y="1835902"/>
            <a:ext cx="7815391" cy="1569660"/>
          </a:xfrm>
          <a:prstGeom prst="rect">
            <a:avLst/>
          </a:prstGeom>
          <a:noFill/>
        </p:spPr>
        <p:txBody>
          <a:bodyPr wrap="square">
            <a:spAutoFit/>
          </a:bodyPr>
          <a:lstStyle/>
          <a:p>
            <a:r>
              <a:rPr lang="en-US" sz="1600" b="1" dirty="0" err="1"/>
              <a:t>Krombacher</a:t>
            </a:r>
            <a:r>
              <a:rPr lang="en-US" sz="1600" b="1" dirty="0"/>
              <a:t> </a:t>
            </a:r>
            <a:r>
              <a:rPr lang="en-US" sz="1600" b="1" dirty="0" err="1"/>
              <a:t>Weizen</a:t>
            </a:r>
            <a:r>
              <a:rPr lang="en-US" sz="1600" dirty="0"/>
              <a:t> – </a:t>
            </a:r>
            <a:r>
              <a:rPr lang="uk-UA" sz="1600" dirty="0"/>
              <a:t>це класичне німецьке пшеничне пиво з насиченим смаком і легкою кремовою текстурою. Воно має характерний фруктово-банановий аромат з легкими нотами гвоздики, що властиво для традиційного </a:t>
            </a:r>
            <a:r>
              <a:rPr lang="en-US" sz="1600" i="1" dirty="0" err="1"/>
              <a:t>Weizenbier</a:t>
            </a:r>
            <a:r>
              <a:rPr lang="en-US" sz="1600" dirty="0"/>
              <a:t>. </a:t>
            </a:r>
            <a:r>
              <a:rPr lang="uk-UA" sz="1600" dirty="0"/>
              <a:t>Пиво приємно освіжає і залишає тривалий солодовий </a:t>
            </a:r>
            <a:r>
              <a:rPr lang="uk-UA" sz="1600" dirty="0" err="1"/>
              <a:t>післясмак</a:t>
            </a:r>
            <a:r>
              <a:rPr lang="uk-UA" sz="1600" dirty="0"/>
              <a:t> з легкою </a:t>
            </a:r>
            <a:r>
              <a:rPr lang="uk-UA" sz="1600" dirty="0" err="1"/>
              <a:t>кислинкою</a:t>
            </a:r>
            <a:r>
              <a:rPr lang="uk-UA" sz="1600" dirty="0"/>
              <a:t>. Завдяки своєму збалансованому смаку, </a:t>
            </a:r>
            <a:r>
              <a:rPr lang="en-US" sz="1600" i="1" dirty="0" err="1"/>
              <a:t>Krombacher</a:t>
            </a:r>
            <a:r>
              <a:rPr lang="en-US" sz="1600" i="1" dirty="0"/>
              <a:t> </a:t>
            </a:r>
            <a:r>
              <a:rPr lang="en-US" sz="1600" i="1" dirty="0" err="1"/>
              <a:t>Weizen</a:t>
            </a:r>
            <a:r>
              <a:rPr lang="en-US" sz="1600" dirty="0"/>
              <a:t> </a:t>
            </a:r>
            <a:r>
              <a:rPr lang="uk-UA" sz="1600" dirty="0"/>
              <a:t>є чудовим вибором як для легких страв, так і для насолоди в чистому вигляді.</a:t>
            </a:r>
          </a:p>
        </p:txBody>
      </p:sp>
      <p:sp>
        <p:nvSpPr>
          <p:cNvPr id="10" name="TextBox 9">
            <a:extLst>
              <a:ext uri="{FF2B5EF4-FFF2-40B4-BE49-F238E27FC236}">
                <a16:creationId xmlns:a16="http://schemas.microsoft.com/office/drawing/2014/main" id="{3C7CD5BC-5377-D098-F3E6-7274A78B8099}"/>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0A852466-82AE-4999-03E2-4C2B21F025BB}"/>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4E28EFB-94B2-0C5E-32B0-8E5122AC37F3}"/>
              </a:ext>
            </a:extLst>
          </p:cNvPr>
          <p:cNvSpPr txBox="1"/>
          <p:nvPr/>
        </p:nvSpPr>
        <p:spPr>
          <a:xfrm>
            <a:off x="3736428" y="4317330"/>
            <a:ext cx="2359572" cy="923330"/>
          </a:xfrm>
          <a:prstGeom prst="rect">
            <a:avLst/>
          </a:prstGeom>
          <a:noFill/>
        </p:spPr>
        <p:txBody>
          <a:bodyPr wrap="square">
            <a:spAutoFit/>
          </a:bodyPr>
          <a:lstStyle/>
          <a:p>
            <a:r>
              <a:rPr lang="uk-UA" b="0" i="0" dirty="0">
                <a:effectLst/>
                <a:latin typeface="Silpo Text"/>
              </a:rPr>
              <a:t>Німеччина</a:t>
            </a:r>
          </a:p>
          <a:p>
            <a:pPr algn="l"/>
            <a:br>
              <a:rPr lang="uk-UA" b="0" i="0" dirty="0">
                <a:effectLst/>
                <a:latin typeface="Silpo Text"/>
              </a:rPr>
            </a:br>
            <a:endParaRPr lang="uk-UA" b="0" i="0" dirty="0">
              <a:effectLst/>
              <a:latin typeface="Silpo Text"/>
            </a:endParaRPr>
          </a:p>
        </p:txBody>
      </p:sp>
      <p:sp>
        <p:nvSpPr>
          <p:cNvPr id="16" name="TextBox 15">
            <a:extLst>
              <a:ext uri="{FF2B5EF4-FFF2-40B4-BE49-F238E27FC236}">
                <a16:creationId xmlns:a16="http://schemas.microsoft.com/office/drawing/2014/main" id="{0D2C9D42-2100-397D-B71C-7FD0587C215D}"/>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322E5CB-4206-AA80-C106-06EB59ABF1DC}"/>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5,3 %</a:t>
            </a:r>
            <a:endParaRPr lang="en-UA" dirty="0"/>
          </a:p>
        </p:txBody>
      </p:sp>
      <p:sp>
        <p:nvSpPr>
          <p:cNvPr id="18" name="TextBox 17">
            <a:extLst>
              <a:ext uri="{FF2B5EF4-FFF2-40B4-BE49-F238E27FC236}">
                <a16:creationId xmlns:a16="http://schemas.microsoft.com/office/drawing/2014/main" id="{E5585296-0144-3327-335F-9172E749B332}"/>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CD927199-7E19-EB1D-0C33-1FBEE7D53A07}"/>
              </a:ext>
            </a:extLst>
          </p:cNvPr>
          <p:cNvSpPr txBox="1"/>
          <p:nvPr/>
        </p:nvSpPr>
        <p:spPr>
          <a:xfrm>
            <a:off x="3646815" y="6245322"/>
            <a:ext cx="3023810" cy="369332"/>
          </a:xfrm>
          <a:prstGeom prst="rect">
            <a:avLst/>
          </a:prstGeom>
          <a:noFill/>
        </p:spPr>
        <p:txBody>
          <a:bodyPr wrap="square">
            <a:spAutoFit/>
          </a:bodyPr>
          <a:lstStyle/>
          <a:p>
            <a:r>
              <a:rPr lang="en-US" dirty="0" err="1"/>
              <a:t>Krombacher</a:t>
            </a:r>
            <a:r>
              <a:rPr lang="en-US" dirty="0"/>
              <a:t> </a:t>
            </a:r>
            <a:r>
              <a:rPr lang="en-US" dirty="0" err="1"/>
              <a:t>Brauerei</a:t>
            </a:r>
            <a:endParaRPr lang="en-UA" dirty="0"/>
          </a:p>
        </p:txBody>
      </p:sp>
      <p:sp>
        <p:nvSpPr>
          <p:cNvPr id="20" name="TextBox 19">
            <a:extLst>
              <a:ext uri="{FF2B5EF4-FFF2-40B4-BE49-F238E27FC236}">
                <a16:creationId xmlns:a16="http://schemas.microsoft.com/office/drawing/2014/main" id="{2AE10518-EE04-71E4-21FF-FF7243F98136}"/>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60 грн</a:t>
            </a:r>
            <a:endParaRPr lang="en-UA" sz="2000" b="1" dirty="0"/>
          </a:p>
        </p:txBody>
      </p:sp>
      <p:pic>
        <p:nvPicPr>
          <p:cNvPr id="3" name="Picture 2">
            <a:extLst>
              <a:ext uri="{FF2B5EF4-FFF2-40B4-BE49-F238E27FC236}">
                <a16:creationId xmlns:a16="http://schemas.microsoft.com/office/drawing/2014/main" id="{8FC92A3A-CE0F-B69B-6331-7C9E1A9A8FD4}"/>
              </a:ext>
            </a:extLst>
          </p:cNvPr>
          <p:cNvPicPr>
            <a:picLocks noChangeAspect="1"/>
          </p:cNvPicPr>
          <p:nvPr/>
        </p:nvPicPr>
        <p:blipFill>
          <a:blip r:embed="rId2"/>
          <a:stretch>
            <a:fillRect/>
          </a:stretch>
        </p:blipFill>
        <p:spPr>
          <a:xfrm>
            <a:off x="223331" y="0"/>
            <a:ext cx="2273300" cy="6858000"/>
          </a:xfrm>
          <a:prstGeom prst="rect">
            <a:avLst/>
          </a:prstGeom>
        </p:spPr>
      </p:pic>
    </p:spTree>
    <p:extLst>
      <p:ext uri="{BB962C8B-B14F-4D97-AF65-F5344CB8AC3E}">
        <p14:creationId xmlns:p14="http://schemas.microsoft.com/office/powerpoint/2010/main" val="255814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4C925-B8C1-045D-5B71-8D813578982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4AEEF83-84BA-C200-2BBF-EC3CD0BB32F2}"/>
              </a:ext>
            </a:extLst>
          </p:cNvPr>
          <p:cNvSpPr txBox="1"/>
          <p:nvPr/>
        </p:nvSpPr>
        <p:spPr>
          <a:xfrm>
            <a:off x="3599368" y="214524"/>
            <a:ext cx="7604659" cy="369332"/>
          </a:xfrm>
          <a:prstGeom prst="rect">
            <a:avLst/>
          </a:prstGeom>
          <a:noFill/>
        </p:spPr>
        <p:txBody>
          <a:bodyPr wrap="square">
            <a:spAutoFit/>
          </a:bodyPr>
          <a:lstStyle/>
          <a:p>
            <a:pPr algn="l"/>
            <a:r>
              <a:rPr lang="uk-UA" b="1" i="0" dirty="0">
                <a:solidFill>
                  <a:srgbClr val="000000"/>
                </a:solidFill>
                <a:effectLst/>
                <a:latin typeface="Montserrat" pitchFamily="2" charset="77"/>
              </a:rPr>
              <a:t>Пиво </a:t>
            </a:r>
            <a:r>
              <a:rPr lang="en-US" b="1" i="0" dirty="0">
                <a:solidFill>
                  <a:srgbClr val="000000"/>
                </a:solidFill>
                <a:effectLst/>
                <a:latin typeface="Montserrat" pitchFamily="2" charset="77"/>
              </a:rPr>
              <a:t>original Guinness </a:t>
            </a:r>
            <a:r>
              <a:rPr lang="uk-UA" b="1" i="0" dirty="0">
                <a:solidFill>
                  <a:srgbClr val="000000"/>
                </a:solidFill>
                <a:effectLst/>
                <a:latin typeface="Montserrat" pitchFamily="2" charset="77"/>
              </a:rPr>
              <a:t>темне фільтроване </a:t>
            </a:r>
          </a:p>
        </p:txBody>
      </p:sp>
      <p:sp>
        <p:nvSpPr>
          <p:cNvPr id="7" name="TextBox 6">
            <a:extLst>
              <a:ext uri="{FF2B5EF4-FFF2-40B4-BE49-F238E27FC236}">
                <a16:creationId xmlns:a16="http://schemas.microsoft.com/office/drawing/2014/main" id="{D0AF2849-908F-3E7C-387A-668182151763}"/>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0,33 л</a:t>
            </a:r>
            <a:endParaRPr lang="en-UA" dirty="0"/>
          </a:p>
        </p:txBody>
      </p:sp>
      <p:sp>
        <p:nvSpPr>
          <p:cNvPr id="9" name="TextBox 8">
            <a:extLst>
              <a:ext uri="{FF2B5EF4-FFF2-40B4-BE49-F238E27FC236}">
                <a16:creationId xmlns:a16="http://schemas.microsoft.com/office/drawing/2014/main" id="{B7EC6E61-E549-24FE-FB59-58855F240464}"/>
              </a:ext>
            </a:extLst>
          </p:cNvPr>
          <p:cNvSpPr txBox="1"/>
          <p:nvPr/>
        </p:nvSpPr>
        <p:spPr>
          <a:xfrm>
            <a:off x="3584129" y="1835902"/>
            <a:ext cx="7815391" cy="1815882"/>
          </a:xfrm>
          <a:prstGeom prst="rect">
            <a:avLst/>
          </a:prstGeom>
          <a:noFill/>
        </p:spPr>
        <p:txBody>
          <a:bodyPr wrap="square">
            <a:spAutoFit/>
          </a:bodyPr>
          <a:lstStyle/>
          <a:p>
            <a:r>
              <a:rPr lang="en-US" sz="1600" b="1" dirty="0"/>
              <a:t>Guinness Original</a:t>
            </a:r>
            <a:r>
              <a:rPr lang="en-US" sz="1600" dirty="0"/>
              <a:t> – </a:t>
            </a:r>
            <a:r>
              <a:rPr lang="uk-UA" sz="1600" dirty="0"/>
              <a:t>це відоме ірландське темне пиво, яке належить до стилю </a:t>
            </a:r>
            <a:r>
              <a:rPr lang="uk-UA" sz="1600" dirty="0" err="1"/>
              <a:t>стаут</a:t>
            </a:r>
            <a:r>
              <a:rPr lang="uk-UA" sz="1600" dirty="0"/>
              <a:t> і вирізняється густим, насиченим смаком з </a:t>
            </a:r>
            <a:r>
              <a:rPr lang="uk-UA" sz="1600" dirty="0" err="1"/>
              <a:t>карамельно</a:t>
            </a:r>
            <a:r>
              <a:rPr lang="uk-UA" sz="1600" dirty="0"/>
              <a:t>-шоколадними нотками і ледь відчутною кавовою </a:t>
            </a:r>
            <a:r>
              <a:rPr lang="uk-UA" sz="1600" dirty="0" err="1"/>
              <a:t>гірчинкою</a:t>
            </a:r>
            <a:r>
              <a:rPr lang="uk-UA" sz="1600" dirty="0"/>
              <a:t>. Його густий смак доповнюється шовковистою текстурою та довгим приємним </a:t>
            </a:r>
            <a:r>
              <a:rPr lang="uk-UA" sz="1600" dirty="0" err="1"/>
              <a:t>післясмаком</a:t>
            </a:r>
            <a:r>
              <a:rPr lang="uk-UA" sz="1600" dirty="0"/>
              <a:t>. Завдяки особливій технології </a:t>
            </a:r>
            <a:r>
              <a:rPr lang="uk-UA" sz="1600" dirty="0" err="1"/>
              <a:t>обсмаження</a:t>
            </a:r>
            <a:r>
              <a:rPr lang="uk-UA" sz="1600" dirty="0"/>
              <a:t> ячменю, це пиво має глибокий темний колір і пінну шапку кремового кольору, яка є фірмовою ознакою </a:t>
            </a:r>
            <a:r>
              <a:rPr lang="en-US" sz="1600" i="1" dirty="0"/>
              <a:t>Guinness</a:t>
            </a:r>
            <a:r>
              <a:rPr lang="en-US" sz="1600" dirty="0"/>
              <a:t>. </a:t>
            </a:r>
            <a:r>
              <a:rPr lang="en-US" sz="1600" i="1" dirty="0"/>
              <a:t>Guinness Original</a:t>
            </a:r>
            <a:r>
              <a:rPr lang="en-US" sz="1600" dirty="0"/>
              <a:t> </a:t>
            </a:r>
            <a:r>
              <a:rPr lang="uk-UA" sz="1600" dirty="0"/>
              <a:t>підходить як для самостійного вживання, так і для поєднання з багатими за смаком стравами, зокрема м’ясними або сирами.</a:t>
            </a:r>
          </a:p>
        </p:txBody>
      </p:sp>
      <p:sp>
        <p:nvSpPr>
          <p:cNvPr id="10" name="TextBox 9">
            <a:extLst>
              <a:ext uri="{FF2B5EF4-FFF2-40B4-BE49-F238E27FC236}">
                <a16:creationId xmlns:a16="http://schemas.microsoft.com/office/drawing/2014/main" id="{D31390A6-CA05-2F31-9E89-7D608D51F9CF}"/>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82B044AA-8F9D-1FC2-AB19-0D9D4EFF36AA}"/>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0CE4E6E-BBE7-2541-2549-234E5ED303D6}"/>
              </a:ext>
            </a:extLst>
          </p:cNvPr>
          <p:cNvSpPr txBox="1"/>
          <p:nvPr/>
        </p:nvSpPr>
        <p:spPr>
          <a:xfrm>
            <a:off x="3736428" y="4317330"/>
            <a:ext cx="2359572" cy="923330"/>
          </a:xfrm>
          <a:prstGeom prst="rect">
            <a:avLst/>
          </a:prstGeom>
          <a:noFill/>
        </p:spPr>
        <p:txBody>
          <a:bodyPr wrap="square">
            <a:spAutoFit/>
          </a:bodyPr>
          <a:lstStyle/>
          <a:p>
            <a:r>
              <a:rPr lang="uk-UA" dirty="0">
                <a:latin typeface="Silpo Text"/>
              </a:rPr>
              <a:t>Ірландія</a:t>
            </a:r>
            <a:endParaRPr lang="uk-UA" b="0" i="0" dirty="0">
              <a:effectLst/>
              <a:latin typeface="Silpo Text"/>
            </a:endParaRPr>
          </a:p>
          <a:p>
            <a:pPr algn="l"/>
            <a:br>
              <a:rPr lang="uk-UA" b="0" i="0" dirty="0">
                <a:effectLst/>
                <a:latin typeface="Silpo Text"/>
              </a:rPr>
            </a:br>
            <a:endParaRPr lang="uk-UA" b="0" i="0" dirty="0">
              <a:effectLst/>
              <a:latin typeface="Silpo Text"/>
            </a:endParaRPr>
          </a:p>
        </p:txBody>
      </p:sp>
      <p:sp>
        <p:nvSpPr>
          <p:cNvPr id="16" name="TextBox 15">
            <a:extLst>
              <a:ext uri="{FF2B5EF4-FFF2-40B4-BE49-F238E27FC236}">
                <a16:creationId xmlns:a16="http://schemas.microsoft.com/office/drawing/2014/main" id="{7705D98D-0550-B531-E719-A8EFC109ED41}"/>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991C684-151C-9860-71C5-7CD0FA5AE107}"/>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4,8 %</a:t>
            </a:r>
            <a:endParaRPr lang="en-UA" dirty="0"/>
          </a:p>
        </p:txBody>
      </p:sp>
      <p:sp>
        <p:nvSpPr>
          <p:cNvPr id="18" name="TextBox 17">
            <a:extLst>
              <a:ext uri="{FF2B5EF4-FFF2-40B4-BE49-F238E27FC236}">
                <a16:creationId xmlns:a16="http://schemas.microsoft.com/office/drawing/2014/main" id="{3A6F313E-008E-39F1-02F5-A78C0141B886}"/>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CD554036-F6B8-3076-8A65-3D9ECD8CE96D}"/>
              </a:ext>
            </a:extLst>
          </p:cNvPr>
          <p:cNvSpPr txBox="1"/>
          <p:nvPr/>
        </p:nvSpPr>
        <p:spPr>
          <a:xfrm>
            <a:off x="3646815" y="6245322"/>
            <a:ext cx="3023810" cy="369332"/>
          </a:xfrm>
          <a:prstGeom prst="rect">
            <a:avLst/>
          </a:prstGeom>
          <a:noFill/>
        </p:spPr>
        <p:txBody>
          <a:bodyPr wrap="square">
            <a:spAutoFit/>
          </a:bodyPr>
          <a:lstStyle/>
          <a:p>
            <a:r>
              <a:rPr lang="en-US" dirty="0"/>
              <a:t>Guinness &amp; Co</a:t>
            </a:r>
            <a:endParaRPr lang="en-UA" dirty="0"/>
          </a:p>
        </p:txBody>
      </p:sp>
      <p:sp>
        <p:nvSpPr>
          <p:cNvPr id="20" name="TextBox 19">
            <a:extLst>
              <a:ext uri="{FF2B5EF4-FFF2-40B4-BE49-F238E27FC236}">
                <a16:creationId xmlns:a16="http://schemas.microsoft.com/office/drawing/2014/main" id="{883C2E5A-AE45-C25E-D386-8C43B936B5D4}"/>
              </a:ext>
            </a:extLst>
          </p:cNvPr>
          <p:cNvSpPr txBox="1"/>
          <p:nvPr/>
        </p:nvSpPr>
        <p:spPr>
          <a:xfrm>
            <a:off x="3539359" y="1054343"/>
            <a:ext cx="1376855" cy="400110"/>
          </a:xfrm>
          <a:prstGeom prst="rect">
            <a:avLst/>
          </a:prstGeom>
          <a:noFill/>
        </p:spPr>
        <p:txBody>
          <a:bodyPr wrap="square">
            <a:spAutoFit/>
          </a:bodyPr>
          <a:lstStyle/>
          <a:p>
            <a:r>
              <a:rPr lang="en-US" sz="2000" b="1" dirty="0">
                <a:solidFill>
                  <a:srgbClr val="2A2731"/>
                </a:solidFill>
                <a:latin typeface="proxima-nova"/>
              </a:rPr>
              <a:t>9</a:t>
            </a:r>
            <a:r>
              <a:rPr lang="uk-UA" sz="2000" b="1" i="0" dirty="0">
                <a:solidFill>
                  <a:srgbClr val="2A2731"/>
                </a:solidFill>
                <a:effectLst/>
                <a:latin typeface="proxima-nova"/>
              </a:rPr>
              <a:t>0 грн</a:t>
            </a:r>
            <a:endParaRPr lang="en-UA" sz="2000" b="1" dirty="0"/>
          </a:p>
        </p:txBody>
      </p:sp>
      <p:pic>
        <p:nvPicPr>
          <p:cNvPr id="11" name="Picture 10">
            <a:extLst>
              <a:ext uri="{FF2B5EF4-FFF2-40B4-BE49-F238E27FC236}">
                <a16:creationId xmlns:a16="http://schemas.microsoft.com/office/drawing/2014/main" id="{8D9BE9B7-5308-C8AE-90D5-F5DFA2054322}"/>
              </a:ext>
            </a:extLst>
          </p:cNvPr>
          <p:cNvPicPr>
            <a:picLocks noChangeAspect="1"/>
          </p:cNvPicPr>
          <p:nvPr/>
        </p:nvPicPr>
        <p:blipFill>
          <a:blip r:embed="rId2"/>
          <a:stretch>
            <a:fillRect/>
          </a:stretch>
        </p:blipFill>
        <p:spPr>
          <a:xfrm>
            <a:off x="-884494" y="1055328"/>
            <a:ext cx="4249673" cy="4241818"/>
          </a:xfrm>
          <a:prstGeom prst="rect">
            <a:avLst/>
          </a:prstGeom>
        </p:spPr>
      </p:pic>
    </p:spTree>
    <p:extLst>
      <p:ext uri="{BB962C8B-B14F-4D97-AF65-F5344CB8AC3E}">
        <p14:creationId xmlns:p14="http://schemas.microsoft.com/office/powerpoint/2010/main" val="215310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B930BDE9-D058-D505-4E15-9E9E3E367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7253F-408F-6894-1E28-12B5ECA14FF6}"/>
              </a:ext>
            </a:extLst>
          </p:cNvPr>
          <p:cNvSpPr>
            <a:spLocks noGrp="1"/>
          </p:cNvSpPr>
          <p:nvPr>
            <p:ph type="ctrTitle"/>
          </p:nvPr>
        </p:nvSpPr>
        <p:spPr/>
        <p:txBody>
          <a:bodyPr/>
          <a:lstStyle/>
          <a:p>
            <a:r>
              <a:rPr lang="uk-UA" dirty="0"/>
              <a:t>текіла</a:t>
            </a:r>
            <a:endParaRPr lang="en-UA" dirty="0"/>
          </a:p>
        </p:txBody>
      </p:sp>
    </p:spTree>
    <p:extLst>
      <p:ext uri="{BB962C8B-B14F-4D97-AF65-F5344CB8AC3E}">
        <p14:creationId xmlns:p14="http://schemas.microsoft.com/office/powerpoint/2010/main" val="408322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1DF3E-107C-6889-B9E2-52C86AA4D92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2AC9EDD-DBBD-5189-177A-2CB1D5D02FDB}"/>
              </a:ext>
            </a:extLst>
          </p:cNvPr>
          <p:cNvSpPr txBox="1"/>
          <p:nvPr/>
        </p:nvSpPr>
        <p:spPr>
          <a:xfrm>
            <a:off x="3584129" y="214524"/>
            <a:ext cx="6096000" cy="369332"/>
          </a:xfrm>
          <a:prstGeom prst="rect">
            <a:avLst/>
          </a:prstGeom>
          <a:noFill/>
        </p:spPr>
        <p:txBody>
          <a:bodyPr wrap="square">
            <a:spAutoFit/>
          </a:bodyPr>
          <a:lstStyle/>
          <a:p>
            <a:pPr algn="l"/>
            <a:r>
              <a:rPr lang="uk-UA" b="1" i="0" dirty="0" err="1">
                <a:solidFill>
                  <a:srgbClr val="000000"/>
                </a:solidFill>
                <a:effectLst/>
                <a:latin typeface="Montserrat" pitchFamily="2" charset="77"/>
              </a:rPr>
              <a:t>Містель</a:t>
            </a:r>
            <a:r>
              <a:rPr lang="uk-UA" b="1" i="0" dirty="0">
                <a:solidFill>
                  <a:srgbClr val="000000"/>
                </a:solidFill>
                <a:effectLst/>
                <a:latin typeface="Montserrat" pitchFamily="2" charset="77"/>
              </a:rPr>
              <a:t> </a:t>
            </a:r>
            <a:r>
              <a:rPr lang="en-US" b="1" i="0" dirty="0">
                <a:solidFill>
                  <a:srgbClr val="000000"/>
                </a:solidFill>
                <a:effectLst/>
                <a:latin typeface="Montserrat" pitchFamily="2" charset="77"/>
              </a:rPr>
              <a:t>Ferrand </a:t>
            </a:r>
            <a:r>
              <a:rPr lang="en-US" b="1" i="0" dirty="0" err="1">
                <a:solidFill>
                  <a:srgbClr val="000000"/>
                </a:solidFill>
                <a:effectLst/>
                <a:latin typeface="Montserrat" pitchFamily="2" charset="77"/>
              </a:rPr>
              <a:t>Pineau</a:t>
            </a:r>
            <a:r>
              <a:rPr lang="en-US" b="1" i="0" dirty="0">
                <a:solidFill>
                  <a:srgbClr val="000000"/>
                </a:solidFill>
                <a:effectLst/>
                <a:latin typeface="Montserrat" pitchFamily="2" charset="77"/>
              </a:rPr>
              <a:t> des Charentes Blanc </a:t>
            </a:r>
          </a:p>
        </p:txBody>
      </p:sp>
      <p:sp>
        <p:nvSpPr>
          <p:cNvPr id="7" name="TextBox 6">
            <a:extLst>
              <a:ext uri="{FF2B5EF4-FFF2-40B4-BE49-F238E27FC236}">
                <a16:creationId xmlns:a16="http://schemas.microsoft.com/office/drawing/2014/main" id="{2234602D-08BB-5BB9-1253-98E989F2DF5F}"/>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0,75 л</a:t>
            </a:r>
            <a:endParaRPr lang="en-UA" dirty="0"/>
          </a:p>
        </p:txBody>
      </p:sp>
      <p:sp>
        <p:nvSpPr>
          <p:cNvPr id="9" name="TextBox 8">
            <a:extLst>
              <a:ext uri="{FF2B5EF4-FFF2-40B4-BE49-F238E27FC236}">
                <a16:creationId xmlns:a16="http://schemas.microsoft.com/office/drawing/2014/main" id="{ED16832E-2425-992E-B3EE-723B881B4BE5}"/>
              </a:ext>
            </a:extLst>
          </p:cNvPr>
          <p:cNvSpPr txBox="1"/>
          <p:nvPr/>
        </p:nvSpPr>
        <p:spPr>
          <a:xfrm>
            <a:off x="3646815" y="1906578"/>
            <a:ext cx="8156028" cy="738664"/>
          </a:xfrm>
          <a:prstGeom prst="rect">
            <a:avLst/>
          </a:prstGeom>
          <a:noFill/>
        </p:spPr>
        <p:txBody>
          <a:bodyPr wrap="square">
            <a:spAutoFit/>
          </a:bodyPr>
          <a:lstStyle/>
          <a:p>
            <a:r>
              <a:rPr lang="en-US" sz="1400" b="0" i="0" dirty="0" err="1">
                <a:solidFill>
                  <a:srgbClr val="000000"/>
                </a:solidFill>
                <a:effectLst/>
                <a:latin typeface="Montserrat" pitchFamily="2" charset="77"/>
              </a:rPr>
              <a:t>Pineau</a:t>
            </a:r>
            <a:r>
              <a:rPr lang="en-US" sz="1400" b="0" i="0" dirty="0">
                <a:solidFill>
                  <a:srgbClr val="000000"/>
                </a:solidFill>
                <a:effectLst/>
                <a:latin typeface="Montserrat" pitchFamily="2" charset="77"/>
              </a:rPr>
              <a:t> des Charentes - </a:t>
            </a:r>
            <a:r>
              <a:rPr lang="uk-UA" sz="1400" b="0" i="0" dirty="0">
                <a:solidFill>
                  <a:srgbClr val="000000"/>
                </a:solidFill>
                <a:effectLst/>
                <a:latin typeface="Montserrat" pitchFamily="2" charset="77"/>
              </a:rPr>
              <a:t>це купаж неферментованої або </a:t>
            </a:r>
            <a:r>
              <a:rPr lang="uk-UA" sz="1400" b="0" i="0" dirty="0" err="1">
                <a:solidFill>
                  <a:srgbClr val="000000"/>
                </a:solidFill>
                <a:effectLst/>
                <a:latin typeface="Montserrat" pitchFamily="2" charset="77"/>
              </a:rPr>
              <a:t>легкоферментованої</a:t>
            </a:r>
            <a:r>
              <a:rPr lang="uk-UA" sz="1400" b="0" i="0" dirty="0">
                <a:solidFill>
                  <a:srgbClr val="000000"/>
                </a:solidFill>
                <a:effectLst/>
                <a:latin typeface="Montserrat" pitchFamily="2" charset="77"/>
              </a:rPr>
              <a:t> виноградної мезги і коньячного о-де-</a:t>
            </a:r>
            <a:r>
              <a:rPr lang="uk-UA" sz="1400" b="0" i="0" dirty="0" err="1">
                <a:solidFill>
                  <a:srgbClr val="000000"/>
                </a:solidFill>
                <a:effectLst/>
                <a:latin typeface="Montserrat" pitchFamily="2" charset="77"/>
              </a:rPr>
              <a:t>ві</a:t>
            </a:r>
            <a:r>
              <a:rPr lang="uk-UA" sz="1400" b="0" i="0" dirty="0">
                <a:solidFill>
                  <a:srgbClr val="000000"/>
                </a:solidFill>
                <a:effectLst/>
                <a:latin typeface="Montserrat" pitchFamily="2" charset="77"/>
              </a:rPr>
              <a:t>. Витримується як мінімум 18 місяців (12 місяців у дубових діжках).</a:t>
            </a:r>
            <a:endParaRPr lang="en-UA" sz="1400" dirty="0"/>
          </a:p>
        </p:txBody>
      </p:sp>
      <p:sp>
        <p:nvSpPr>
          <p:cNvPr id="10" name="TextBox 9">
            <a:extLst>
              <a:ext uri="{FF2B5EF4-FFF2-40B4-BE49-F238E27FC236}">
                <a16:creationId xmlns:a16="http://schemas.microsoft.com/office/drawing/2014/main" id="{BFA2DFBA-FFEC-57C8-489D-A554C4EC1FBD}"/>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562435EE-70D0-40EB-AF82-E5B2B810A4DE}"/>
              </a:ext>
            </a:extLst>
          </p:cNvPr>
          <p:cNvSpPr txBox="1"/>
          <p:nvPr/>
        </p:nvSpPr>
        <p:spPr>
          <a:xfrm>
            <a:off x="3736428" y="392497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D4B3EB7-7918-00EC-A48B-0EE4641D0C7E}"/>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9FAB6DA2-1596-9D6E-2594-63C05405EED1}"/>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5EA79427-1B4E-F5E6-46EB-C598574A9D15}"/>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17 %</a:t>
            </a:r>
            <a:endParaRPr lang="en-UA" dirty="0"/>
          </a:p>
        </p:txBody>
      </p:sp>
      <p:sp>
        <p:nvSpPr>
          <p:cNvPr id="18" name="TextBox 17">
            <a:extLst>
              <a:ext uri="{FF2B5EF4-FFF2-40B4-BE49-F238E27FC236}">
                <a16:creationId xmlns:a16="http://schemas.microsoft.com/office/drawing/2014/main" id="{05231A24-5999-2665-C11D-29AC8BDEA005}"/>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8A14256-1825-10F5-AD12-5358DBC0B784}"/>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Pierre Ferrand</a:t>
            </a:r>
            <a:endParaRPr lang="en-UA" dirty="0"/>
          </a:p>
        </p:txBody>
      </p:sp>
      <p:sp>
        <p:nvSpPr>
          <p:cNvPr id="20" name="TextBox 19">
            <a:extLst>
              <a:ext uri="{FF2B5EF4-FFF2-40B4-BE49-F238E27FC236}">
                <a16:creationId xmlns:a16="http://schemas.microsoft.com/office/drawing/2014/main" id="{FB68AA00-6CC1-FCE4-ED76-3D652A726613}"/>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1119</a:t>
            </a:r>
            <a:r>
              <a:rPr lang="uk-UA" sz="2000" b="1" i="0" dirty="0">
                <a:solidFill>
                  <a:srgbClr val="2A2731"/>
                </a:solidFill>
                <a:effectLst/>
                <a:latin typeface="proxima-nova"/>
              </a:rPr>
              <a:t> грн</a:t>
            </a:r>
            <a:endParaRPr lang="en-UA" sz="2000" b="1" dirty="0"/>
          </a:p>
        </p:txBody>
      </p:sp>
      <p:pic>
        <p:nvPicPr>
          <p:cNvPr id="17410" name="Picture 2" descr="Містель Ferrand Pineau des Charentes Blanc 0,75 л">
            <a:extLst>
              <a:ext uri="{FF2B5EF4-FFF2-40B4-BE49-F238E27FC236}">
                <a16:creationId xmlns:a16="http://schemas.microsoft.com/office/drawing/2014/main" id="{6C72B133-DC02-21CF-C8F2-DAAB121D6A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17" b="97000" l="9945" r="89641">
                        <a14:foregroundMark x1="49448" y1="21917" x2="52486" y2="10833"/>
                        <a14:foregroundMark x1="45718" y1="5917" x2="46961" y2="21417"/>
                        <a14:foregroundMark x1="44890" y1="28917" x2="50000" y2="18167"/>
                        <a14:foregroundMark x1="48204" y1="50250" x2="45442" y2="85333"/>
                        <a14:foregroundMark x1="45442" y1="85333" x2="37845" y2="90083"/>
                        <a14:foregroundMark x1="36602" y1="93000" x2="54144" y2="93000"/>
                        <a14:foregroundMark x1="54144" y1="93000" x2="61464" y2="92417"/>
                        <a14:foregroundMark x1="42127" y1="96333" x2="55110" y2="97000"/>
                        <a14:foregroundMark x1="55110" y1="97000" x2="58149" y2="96833"/>
                        <a14:foregroundMark x1="52348" y1="27667" x2="53039" y2="17417"/>
                      </a14:backgroundRemoval>
                    </a14:imgEffect>
                  </a14:imgLayer>
                </a14:imgProps>
              </a:ext>
              <a:ext uri="{28A0092B-C50C-407E-A947-70E740481C1C}">
                <a14:useLocalDpi xmlns:a14="http://schemas.microsoft.com/office/drawing/2010/main" val="0"/>
              </a:ext>
            </a:extLst>
          </a:blip>
          <a:srcRect/>
          <a:stretch>
            <a:fillRect/>
          </a:stretch>
        </p:blipFill>
        <p:spPr bwMode="auto">
          <a:xfrm>
            <a:off x="-64030" y="627702"/>
            <a:ext cx="3623463" cy="600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049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75A01-E62F-9FC4-2013-4B675EF246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412270-FEA8-3BE5-EF8A-52AE469F4D78}"/>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Текіла </a:t>
            </a:r>
            <a:r>
              <a:rPr lang="en-US" b="1" i="0" dirty="0">
                <a:solidFill>
                  <a:srgbClr val="333333"/>
                </a:solidFill>
                <a:effectLst/>
                <a:latin typeface="Circe"/>
              </a:rPr>
              <a:t>Dead Man’s Fingers (DMF), Reposado</a:t>
            </a:r>
          </a:p>
        </p:txBody>
      </p:sp>
      <p:sp>
        <p:nvSpPr>
          <p:cNvPr id="7" name="TextBox 6">
            <a:extLst>
              <a:ext uri="{FF2B5EF4-FFF2-40B4-BE49-F238E27FC236}">
                <a16:creationId xmlns:a16="http://schemas.microsoft.com/office/drawing/2014/main" id="{159CDCAB-D09B-6F4D-F497-34C7DEE84758}"/>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3C4342AC-2921-87FB-9B2F-CF964B55AB85}"/>
              </a:ext>
            </a:extLst>
          </p:cNvPr>
          <p:cNvSpPr txBox="1"/>
          <p:nvPr/>
        </p:nvSpPr>
        <p:spPr>
          <a:xfrm>
            <a:off x="3625144" y="1745695"/>
            <a:ext cx="8156028" cy="2462213"/>
          </a:xfrm>
          <a:prstGeom prst="rect">
            <a:avLst/>
          </a:prstGeom>
          <a:noFill/>
        </p:spPr>
        <p:txBody>
          <a:bodyPr wrap="square">
            <a:spAutoFit/>
          </a:bodyPr>
          <a:lstStyle/>
          <a:p>
            <a:r>
              <a:rPr lang="en-US" sz="1400" b="0" i="0" dirty="0">
                <a:solidFill>
                  <a:srgbClr val="000000"/>
                </a:solidFill>
                <a:effectLst/>
                <a:latin typeface="Circe"/>
              </a:rPr>
              <a:t>Dead Man’s Fingers "Reposado" — </a:t>
            </a:r>
            <a:r>
              <a:rPr lang="uk-UA" sz="1400" b="0" i="0" dirty="0">
                <a:solidFill>
                  <a:srgbClr val="000000"/>
                </a:solidFill>
                <a:effectLst/>
                <a:latin typeface="Circe"/>
              </a:rPr>
              <a:t>істинний шедевр мексиканської текіли преміум класу від бренду, який вже давно прославився своїми інноваційними напоями. У центрі Гвадалахари таку текілу називають «</a:t>
            </a:r>
            <a:r>
              <a:rPr lang="en-US" sz="1400" b="0" i="0" dirty="0" err="1">
                <a:solidFill>
                  <a:srgbClr val="000000"/>
                </a:solidFill>
                <a:effectLst/>
                <a:latin typeface="Circe"/>
              </a:rPr>
              <a:t>Realmente</a:t>
            </a:r>
            <a:r>
              <a:rPr lang="en-US" sz="1400" b="0" i="0" dirty="0">
                <a:solidFill>
                  <a:srgbClr val="000000"/>
                </a:solidFill>
                <a:effectLst/>
                <a:latin typeface="Circe"/>
              </a:rPr>
              <a:t> </a:t>
            </a:r>
            <a:r>
              <a:rPr lang="en-US" sz="1400" b="0" i="0" dirty="0" err="1">
                <a:solidFill>
                  <a:srgbClr val="000000"/>
                </a:solidFill>
                <a:effectLst/>
                <a:latin typeface="Circe"/>
              </a:rPr>
              <a:t>muy</a:t>
            </a:r>
            <a:r>
              <a:rPr lang="en-US" sz="1400" b="0" i="0" dirty="0">
                <a:solidFill>
                  <a:srgbClr val="000000"/>
                </a:solidFill>
                <a:effectLst/>
                <a:latin typeface="Circe"/>
              </a:rPr>
              <a:t> bueno», </a:t>
            </a:r>
            <a:r>
              <a:rPr lang="uk-UA" sz="1400" b="0" i="0" dirty="0">
                <a:solidFill>
                  <a:srgbClr val="000000"/>
                </a:solidFill>
                <a:effectLst/>
                <a:latin typeface="Circe"/>
              </a:rPr>
              <a:t>що означає неймовірно смачна. Створена з дотриманням найвищих стандартів та з використанням кращих інгредієнтів. У виробництві використовують лише сік блакитної агави, вирощеної у Мексиці.</a:t>
            </a:r>
            <a:br>
              <a:rPr lang="uk-UA" sz="1400" dirty="0"/>
            </a:br>
            <a:r>
              <a:rPr lang="uk-UA" sz="1400" b="0" i="0" dirty="0">
                <a:solidFill>
                  <a:srgbClr val="000000"/>
                </a:solidFill>
                <a:effectLst/>
                <a:latin typeface="Circe"/>
              </a:rPr>
              <a:t>Класифікація </a:t>
            </a:r>
            <a:r>
              <a:rPr lang="en-US" sz="1400" b="0" i="0" dirty="0">
                <a:solidFill>
                  <a:srgbClr val="000000"/>
                </a:solidFill>
                <a:effectLst/>
                <a:latin typeface="Circe"/>
              </a:rPr>
              <a:t>Reposado </a:t>
            </a:r>
            <a:r>
              <a:rPr lang="uk-UA" sz="1400" b="0" i="0" dirty="0">
                <a:solidFill>
                  <a:srgbClr val="000000"/>
                </a:solidFill>
                <a:effectLst/>
                <a:latin typeface="Circe"/>
              </a:rPr>
              <a:t>вказує на певний процес витримки, який і надає особливо вишуканого характеру й глибини смаку. Витримують текілу в імпортних бочках з американського </a:t>
            </a:r>
            <a:r>
              <a:rPr lang="uk-UA" sz="1400" b="0" i="0" dirty="0" err="1">
                <a:solidFill>
                  <a:srgbClr val="000000"/>
                </a:solidFill>
                <a:effectLst/>
                <a:latin typeface="Circe"/>
              </a:rPr>
              <a:t>дуба</a:t>
            </a:r>
            <a:r>
              <a:rPr lang="uk-UA" sz="1400" b="0" i="0" dirty="0">
                <a:solidFill>
                  <a:srgbClr val="000000"/>
                </a:solidFill>
                <a:effectLst/>
                <a:latin typeface="Circe"/>
              </a:rPr>
              <a:t> з-під бурбона протягом 3-5 місяців. </a:t>
            </a:r>
            <a:r>
              <a:rPr lang="en-US" sz="1400" b="0" i="0" dirty="0">
                <a:solidFill>
                  <a:srgbClr val="000000"/>
                </a:solidFill>
                <a:effectLst/>
                <a:latin typeface="Circe"/>
              </a:rPr>
              <a:t>Dead Man's Fingers "Reposado" </a:t>
            </a:r>
            <a:r>
              <a:rPr lang="uk-UA" sz="1400" b="0" i="0" dirty="0">
                <a:solidFill>
                  <a:srgbClr val="000000"/>
                </a:solidFill>
                <a:effectLst/>
                <a:latin typeface="Circe"/>
              </a:rPr>
              <a:t>є чудовим представником традицій мексиканської текіли й залишає незабутні враження після дегустації. Бездоганно смакує як аперитив та у різних коктейлях з льодом, таких як </a:t>
            </a:r>
            <a:r>
              <a:rPr lang="uk-UA" sz="1400" b="0" i="0" dirty="0" err="1">
                <a:solidFill>
                  <a:srgbClr val="000000"/>
                </a:solidFill>
                <a:effectLst/>
                <a:latin typeface="Circe"/>
              </a:rPr>
              <a:t>Палома</a:t>
            </a:r>
            <a:r>
              <a:rPr lang="uk-UA" sz="1400" b="0" i="0" dirty="0">
                <a:solidFill>
                  <a:srgbClr val="000000"/>
                </a:solidFill>
                <a:effectLst/>
                <a:latin typeface="Circe"/>
              </a:rPr>
              <a:t>, Текіла </a:t>
            </a:r>
            <a:r>
              <a:rPr lang="uk-UA" sz="1400" b="0" i="0" dirty="0" err="1">
                <a:solidFill>
                  <a:srgbClr val="000000"/>
                </a:solidFill>
                <a:effectLst/>
                <a:latin typeface="Circe"/>
              </a:rPr>
              <a:t>Санрайз</a:t>
            </a:r>
            <a:r>
              <a:rPr lang="uk-UA" sz="1400" b="0" i="0" dirty="0">
                <a:solidFill>
                  <a:srgbClr val="000000"/>
                </a:solidFill>
                <a:effectLst/>
                <a:latin typeface="Circe"/>
              </a:rPr>
              <a:t> або класична Маргарита.</a:t>
            </a:r>
            <a:br>
              <a:rPr lang="uk-UA" sz="1400" dirty="0"/>
            </a:br>
            <a:endParaRPr lang="en-UA" sz="1400" dirty="0"/>
          </a:p>
        </p:txBody>
      </p:sp>
      <p:sp>
        <p:nvSpPr>
          <p:cNvPr id="10" name="TextBox 9">
            <a:extLst>
              <a:ext uri="{FF2B5EF4-FFF2-40B4-BE49-F238E27FC236}">
                <a16:creationId xmlns:a16="http://schemas.microsoft.com/office/drawing/2014/main" id="{CA9D24F6-1FD7-6586-1F84-295C4F21395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69FF18F-201E-6060-5B05-0747499E2989}"/>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7DB36549-DFC5-E056-B14F-54D5D86648A5}"/>
              </a:ext>
            </a:extLst>
          </p:cNvPr>
          <p:cNvSpPr txBox="1"/>
          <p:nvPr/>
        </p:nvSpPr>
        <p:spPr>
          <a:xfrm>
            <a:off x="3736428" y="4317330"/>
            <a:ext cx="2359572" cy="369332"/>
          </a:xfrm>
          <a:prstGeom prst="rect">
            <a:avLst/>
          </a:prstGeom>
          <a:noFill/>
        </p:spPr>
        <p:txBody>
          <a:bodyPr wrap="square">
            <a:spAutoFit/>
          </a:bodyPr>
          <a:lstStyle/>
          <a:p>
            <a:r>
              <a:rPr lang="uk-UA" b="0" i="0" u="sng" dirty="0">
                <a:solidFill>
                  <a:srgbClr val="CD4631"/>
                </a:solidFill>
                <a:effectLst/>
                <a:latin typeface="Circe"/>
                <a:hlinkClick r:id="rId2"/>
              </a:rPr>
              <a:t>Мексика</a:t>
            </a:r>
            <a:endParaRPr lang="en-UA" dirty="0"/>
          </a:p>
        </p:txBody>
      </p:sp>
      <p:sp>
        <p:nvSpPr>
          <p:cNvPr id="16" name="TextBox 15">
            <a:extLst>
              <a:ext uri="{FF2B5EF4-FFF2-40B4-BE49-F238E27FC236}">
                <a16:creationId xmlns:a16="http://schemas.microsoft.com/office/drawing/2014/main" id="{C42172F4-7EFE-E296-91F2-3B9677D62AB4}"/>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031721E-1BF8-D002-C246-18B22686970E}"/>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C26505CD-DD5B-46D5-BFEB-80850800FD7A}"/>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4D39445-0E2B-5590-C3EC-4A8CC654F1BA}"/>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3"/>
              </a:rPr>
              <a:t>Dead Man’s Fingers</a:t>
            </a:r>
            <a:endParaRPr lang="en-UA" dirty="0"/>
          </a:p>
        </p:txBody>
      </p:sp>
      <p:sp>
        <p:nvSpPr>
          <p:cNvPr id="20" name="TextBox 19">
            <a:extLst>
              <a:ext uri="{FF2B5EF4-FFF2-40B4-BE49-F238E27FC236}">
                <a16:creationId xmlns:a16="http://schemas.microsoft.com/office/drawing/2014/main" id="{3BF7BC01-84DA-A36B-BD40-A506EBE42C26}"/>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699</a:t>
            </a:r>
            <a:r>
              <a:rPr lang="uk-UA" sz="2000" b="1" i="0" dirty="0">
                <a:solidFill>
                  <a:srgbClr val="2A2731"/>
                </a:solidFill>
                <a:effectLst/>
                <a:latin typeface="proxima-nova"/>
              </a:rPr>
              <a:t> грн</a:t>
            </a:r>
            <a:endParaRPr lang="en-UA" sz="2000" b="1" dirty="0"/>
          </a:p>
        </p:txBody>
      </p:sp>
      <p:pic>
        <p:nvPicPr>
          <p:cNvPr id="2" name="Picture 2" descr="Текіла Дед Менс Фінгерс (ДМФ), Репосадо / Dead Man’s Fingers (DMF), Reposado, 40%, 0.7л">
            <a:extLst>
              <a:ext uri="{FF2B5EF4-FFF2-40B4-BE49-F238E27FC236}">
                <a16:creationId xmlns:a16="http://schemas.microsoft.com/office/drawing/2014/main" id="{962806DB-19F1-714F-8912-E4A33A0347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604" b="98799" l="23447" r="80361">
                        <a14:foregroundMark x1="46092" y1="4054" x2="50100" y2="8408"/>
                        <a14:foregroundMark x1="43086" y1="9159" x2="45491" y2="3604"/>
                        <a14:foregroundMark x1="29259" y1="93243" x2="40080" y2="94444"/>
                        <a14:foregroundMark x1="40080" y1="94444" x2="66733" y2="92943"/>
                        <a14:foregroundMark x1="35271" y1="56306" x2="59319" y2="60661"/>
                        <a14:foregroundMark x1="32265" y1="97297" x2="41884" y2="99249"/>
                        <a14:foregroundMark x1="41884" y1="99249" x2="52104" y2="98498"/>
                        <a14:foregroundMark x1="52104" y1="98498" x2="61323" y2="98799"/>
                        <a14:foregroundMark x1="45491" y1="4054" x2="53908" y2="4054"/>
                        <a14:foregroundMark x1="54910" y1="4054" x2="54910" y2="4054"/>
                        <a14:foregroundMark x1="53507" y1="6306" x2="56513" y2="4054"/>
                      </a14:backgroundRemoval>
                    </a14:imgEffect>
                  </a14:imgLayer>
                </a14:imgProps>
              </a:ext>
              <a:ext uri="{28A0092B-C50C-407E-A947-70E740481C1C}">
                <a14:useLocalDpi xmlns:a14="http://schemas.microsoft.com/office/drawing/2010/main" val="0"/>
              </a:ext>
            </a:extLst>
          </a:blip>
          <a:srcRect l="16404" r="12419"/>
          <a:stretch/>
        </p:blipFill>
        <p:spPr bwMode="auto">
          <a:xfrm>
            <a:off x="410828" y="583856"/>
            <a:ext cx="2954930" cy="554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16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67636-C654-B1A7-F176-B91C2CD8D7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1517384-2BDE-4344-3A08-868D6D9CFB3A}"/>
              </a:ext>
            </a:extLst>
          </p:cNvPr>
          <p:cNvSpPr txBox="1"/>
          <p:nvPr/>
        </p:nvSpPr>
        <p:spPr>
          <a:xfrm>
            <a:off x="3584129" y="214524"/>
            <a:ext cx="6096000" cy="646331"/>
          </a:xfrm>
          <a:prstGeom prst="rect">
            <a:avLst/>
          </a:prstGeom>
          <a:noFill/>
        </p:spPr>
        <p:txBody>
          <a:bodyPr wrap="square">
            <a:spAutoFit/>
          </a:bodyPr>
          <a:lstStyle/>
          <a:p>
            <a:r>
              <a:rPr lang="uk-UA" b="1" i="0" dirty="0">
                <a:solidFill>
                  <a:srgbClr val="333333"/>
                </a:solidFill>
                <a:effectLst/>
                <a:latin typeface="Circe"/>
              </a:rPr>
              <a:t>Текіла </a:t>
            </a:r>
            <a:r>
              <a:rPr lang="en-US" b="1" i="0" dirty="0">
                <a:solidFill>
                  <a:srgbClr val="221F1F"/>
                </a:solidFill>
                <a:effectLst/>
                <a:latin typeface="Rozetka"/>
              </a:rPr>
              <a:t>Sierra Reposado</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A01443DC-D9A7-8195-8EED-00EDF88BCE76}"/>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D7C757CB-8146-DB8C-C7AC-9FD5588C1DAB}"/>
              </a:ext>
            </a:extLst>
          </p:cNvPr>
          <p:cNvSpPr txBox="1"/>
          <p:nvPr/>
        </p:nvSpPr>
        <p:spPr>
          <a:xfrm>
            <a:off x="3579199" y="1912112"/>
            <a:ext cx="8156028" cy="954107"/>
          </a:xfrm>
          <a:prstGeom prst="rect">
            <a:avLst/>
          </a:prstGeom>
          <a:noFill/>
        </p:spPr>
        <p:txBody>
          <a:bodyPr wrap="square">
            <a:spAutoFit/>
          </a:bodyPr>
          <a:lstStyle/>
          <a:p>
            <a:r>
              <a:rPr lang="en-US" sz="1400" b="1" dirty="0"/>
              <a:t>Sierra Tequila Reposado</a:t>
            </a:r>
            <a:r>
              <a:rPr lang="en-US" sz="1400" dirty="0"/>
              <a:t> – </a:t>
            </a:r>
            <a:r>
              <a:rPr lang="uk-UA" sz="1400" dirty="0"/>
              <a:t>це мексиканська текіла преміум-класу, яка витримується в дубових бочках протягом кількох місяців, що надає їй багатий і насичений смак з відтінками </a:t>
            </a:r>
            <a:r>
              <a:rPr lang="uk-UA" sz="1400" dirty="0" err="1"/>
              <a:t>дуба</a:t>
            </a:r>
            <a:r>
              <a:rPr lang="uk-UA" sz="1400" dirty="0"/>
              <a:t>, карамелі та легкої ванілі. Її золотистий колір та глибокий аромат роблять цю текілу ідеальною як для вживання у чистому вигляді, так і для коктейлів.</a:t>
            </a:r>
            <a:endParaRPr lang="en-UA" sz="1400" dirty="0"/>
          </a:p>
        </p:txBody>
      </p:sp>
      <p:sp>
        <p:nvSpPr>
          <p:cNvPr id="10" name="TextBox 9">
            <a:extLst>
              <a:ext uri="{FF2B5EF4-FFF2-40B4-BE49-F238E27FC236}">
                <a16:creationId xmlns:a16="http://schemas.microsoft.com/office/drawing/2014/main" id="{983E4958-7509-21F2-7694-C8B1B9B7CED6}"/>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4DCF9637-24F1-697B-4ADF-D089B375E4F3}"/>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2F280246-099F-19EF-1DA2-285B45572194}"/>
              </a:ext>
            </a:extLst>
          </p:cNvPr>
          <p:cNvSpPr txBox="1"/>
          <p:nvPr/>
        </p:nvSpPr>
        <p:spPr>
          <a:xfrm>
            <a:off x="3736428" y="4317330"/>
            <a:ext cx="2359572" cy="369332"/>
          </a:xfrm>
          <a:prstGeom prst="rect">
            <a:avLst/>
          </a:prstGeom>
          <a:noFill/>
        </p:spPr>
        <p:txBody>
          <a:bodyPr wrap="square">
            <a:spAutoFit/>
          </a:bodyPr>
          <a:lstStyle/>
          <a:p>
            <a:r>
              <a:rPr lang="uk-UA" b="0" i="0" u="sng" dirty="0">
                <a:solidFill>
                  <a:srgbClr val="CD4631"/>
                </a:solidFill>
                <a:effectLst/>
                <a:latin typeface="Circe"/>
                <a:hlinkClick r:id="rId2"/>
              </a:rPr>
              <a:t>Мексика</a:t>
            </a:r>
            <a:endParaRPr lang="en-UA" dirty="0"/>
          </a:p>
        </p:txBody>
      </p:sp>
      <p:sp>
        <p:nvSpPr>
          <p:cNvPr id="16" name="TextBox 15">
            <a:extLst>
              <a:ext uri="{FF2B5EF4-FFF2-40B4-BE49-F238E27FC236}">
                <a16:creationId xmlns:a16="http://schemas.microsoft.com/office/drawing/2014/main" id="{890DE1E8-A0F2-93F1-2C58-1CAE42B372E6}"/>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CA1F5305-0BAC-3CD0-5435-D1EB46FDFD97}"/>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38</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FBE498D2-56BD-4149-9013-B64A2857DA66}"/>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6EFA8E24-7D25-A490-8E48-92482082DAE4}"/>
              </a:ext>
            </a:extLst>
          </p:cNvPr>
          <p:cNvSpPr txBox="1"/>
          <p:nvPr/>
        </p:nvSpPr>
        <p:spPr>
          <a:xfrm>
            <a:off x="3646815" y="6245322"/>
            <a:ext cx="3023810" cy="369332"/>
          </a:xfrm>
          <a:prstGeom prst="rect">
            <a:avLst/>
          </a:prstGeom>
          <a:noFill/>
        </p:spPr>
        <p:txBody>
          <a:bodyPr wrap="square">
            <a:spAutoFit/>
          </a:bodyPr>
          <a:lstStyle/>
          <a:p>
            <a:r>
              <a:rPr lang="en-US" dirty="0" err="1"/>
              <a:t>Destilerías</a:t>
            </a:r>
            <a:r>
              <a:rPr lang="en-US" dirty="0"/>
              <a:t> Sierra </a:t>
            </a:r>
            <a:r>
              <a:rPr lang="en-US" dirty="0" err="1"/>
              <a:t>Unidas</a:t>
            </a:r>
            <a:endParaRPr lang="en-UA" dirty="0"/>
          </a:p>
        </p:txBody>
      </p:sp>
      <p:sp>
        <p:nvSpPr>
          <p:cNvPr id="20" name="TextBox 19">
            <a:extLst>
              <a:ext uri="{FF2B5EF4-FFF2-40B4-BE49-F238E27FC236}">
                <a16:creationId xmlns:a16="http://schemas.microsoft.com/office/drawing/2014/main" id="{B2571CDA-4CC6-B40F-7AF4-492D5E366C45}"/>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980</a:t>
            </a:r>
            <a:r>
              <a:rPr lang="uk-UA" sz="2000" b="1" i="0" dirty="0">
                <a:solidFill>
                  <a:srgbClr val="2A2731"/>
                </a:solidFill>
                <a:effectLst/>
                <a:latin typeface="proxima-nova"/>
              </a:rPr>
              <a:t> грн</a:t>
            </a:r>
            <a:endParaRPr lang="en-UA" sz="2000" b="1" dirty="0"/>
          </a:p>
        </p:txBody>
      </p:sp>
      <p:pic>
        <p:nvPicPr>
          <p:cNvPr id="3" name="Picture 4" descr="Текіла Sierra Reposado Gold 0,7л (4062400543125)">
            <a:extLst>
              <a:ext uri="{FF2B5EF4-FFF2-40B4-BE49-F238E27FC236}">
                <a16:creationId xmlns:a16="http://schemas.microsoft.com/office/drawing/2014/main" id="{5FB52977-1D93-C454-1D5D-52ED14F2ED5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6806" l="32955" r="67955">
                        <a14:foregroundMark x1="39432" y1="94444" x2="55114" y2="96944"/>
                        <a14:foregroundMark x1="49432" y1="5833" x2="48182" y2="14444"/>
                        <a14:foregroundMark x1="47841" y1="5139" x2="48750" y2="2222"/>
                        <a14:foregroundMark x1="48750" y1="16250" x2="49432" y2="26667"/>
                        <a14:foregroundMark x1="38182" y1="58889" x2="58750" y2="59583"/>
                      </a14:backgroundRemoval>
                    </a14:imgEffect>
                  </a14:imgLayer>
                </a14:imgProps>
              </a:ext>
              <a:ext uri="{28A0092B-C50C-407E-A947-70E740481C1C}">
                <a14:useLocalDpi xmlns:a14="http://schemas.microsoft.com/office/drawing/2010/main" val="0"/>
              </a:ext>
            </a:extLst>
          </a:blip>
          <a:srcRect l="28788" r="27576"/>
          <a:stretch/>
        </p:blipFill>
        <p:spPr bwMode="auto">
          <a:xfrm>
            <a:off x="530004" y="570379"/>
            <a:ext cx="3049195" cy="571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9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5DB4C-B60D-0859-09CF-17588F99CF7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7FD14A-9933-0008-2BBE-A3707C736F26}"/>
              </a:ext>
            </a:extLst>
          </p:cNvPr>
          <p:cNvSpPr txBox="1"/>
          <p:nvPr/>
        </p:nvSpPr>
        <p:spPr>
          <a:xfrm>
            <a:off x="3584129" y="214524"/>
            <a:ext cx="6096000" cy="646331"/>
          </a:xfrm>
          <a:prstGeom prst="rect">
            <a:avLst/>
          </a:prstGeom>
          <a:noFill/>
        </p:spPr>
        <p:txBody>
          <a:bodyPr wrap="square">
            <a:spAutoFit/>
          </a:bodyPr>
          <a:lstStyle/>
          <a:p>
            <a:pPr algn="l"/>
            <a:r>
              <a:rPr lang="uk-UA" b="1" i="0" dirty="0">
                <a:solidFill>
                  <a:srgbClr val="333333"/>
                </a:solidFill>
                <a:effectLst/>
                <a:latin typeface="Circe"/>
              </a:rPr>
              <a:t>Текіла </a:t>
            </a:r>
            <a:r>
              <a:rPr lang="en-US" b="1" i="0" dirty="0" err="1">
                <a:solidFill>
                  <a:srgbClr val="111111"/>
                </a:solidFill>
                <a:effectLst/>
                <a:latin typeface="Montserrat" pitchFamily="2" charset="77"/>
              </a:rPr>
              <a:t>Tiscaz</a:t>
            </a:r>
            <a:r>
              <a:rPr lang="en-US" b="1" i="0" dirty="0">
                <a:solidFill>
                  <a:srgbClr val="111111"/>
                </a:solidFill>
                <a:effectLst/>
                <a:latin typeface="Montserrat" pitchFamily="2" charset="77"/>
              </a:rPr>
              <a:t> </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13157EA7-B4D1-C1F5-9F73-1B5B4097C243}"/>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A20B1E9C-B966-ED06-44F1-0F21D7D19024}"/>
              </a:ext>
            </a:extLst>
          </p:cNvPr>
          <p:cNvSpPr txBox="1"/>
          <p:nvPr/>
        </p:nvSpPr>
        <p:spPr>
          <a:xfrm>
            <a:off x="3579199" y="1912112"/>
            <a:ext cx="8156028" cy="954107"/>
          </a:xfrm>
          <a:prstGeom prst="rect">
            <a:avLst/>
          </a:prstGeom>
          <a:noFill/>
        </p:spPr>
        <p:txBody>
          <a:bodyPr wrap="square">
            <a:spAutoFit/>
          </a:bodyPr>
          <a:lstStyle/>
          <a:p>
            <a:r>
              <a:rPr lang="en-US" sz="1400" b="1" dirty="0" err="1"/>
              <a:t>Tiscaz</a:t>
            </a:r>
            <a:r>
              <a:rPr lang="en-US" sz="1400" b="1" dirty="0"/>
              <a:t> Tequila</a:t>
            </a:r>
            <a:r>
              <a:rPr lang="en-US" sz="1400" dirty="0"/>
              <a:t> – </a:t>
            </a:r>
            <a:r>
              <a:rPr lang="uk-UA" sz="1400" dirty="0"/>
              <a:t>це мексиканська текіла, яка пропонує чистий і збалансований смак з нотами блакитної агави та тонкими відтінками спецій і цитрусових. </a:t>
            </a:r>
            <a:r>
              <a:rPr lang="en-US" sz="1400" i="1" dirty="0" err="1"/>
              <a:t>Tiscaz</a:t>
            </a:r>
            <a:r>
              <a:rPr lang="en-US" sz="1400" dirty="0"/>
              <a:t> </a:t>
            </a:r>
            <a:r>
              <a:rPr lang="uk-UA" sz="1400" dirty="0"/>
              <a:t>чудово підходить для приготування класичних мексиканських коктейлів, таких як Маргарита, або для вживання в чистому вигляді, щоб відчути повноту смаку.</a:t>
            </a:r>
            <a:endParaRPr lang="en-UA" sz="1400" dirty="0"/>
          </a:p>
        </p:txBody>
      </p:sp>
      <p:sp>
        <p:nvSpPr>
          <p:cNvPr id="10" name="TextBox 9">
            <a:extLst>
              <a:ext uri="{FF2B5EF4-FFF2-40B4-BE49-F238E27FC236}">
                <a16:creationId xmlns:a16="http://schemas.microsoft.com/office/drawing/2014/main" id="{A0A5FD9B-255A-750D-69A0-86EDE5C9BE3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70168596-6F00-7F13-CB51-25AB7003AE87}"/>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2949D5C-E01D-5755-1467-2C75F518380A}"/>
              </a:ext>
            </a:extLst>
          </p:cNvPr>
          <p:cNvSpPr txBox="1"/>
          <p:nvPr/>
        </p:nvSpPr>
        <p:spPr>
          <a:xfrm>
            <a:off x="3579199" y="4126945"/>
            <a:ext cx="2359572" cy="523220"/>
          </a:xfrm>
          <a:prstGeom prst="rect">
            <a:avLst/>
          </a:prstGeom>
          <a:noFill/>
        </p:spPr>
        <p:txBody>
          <a:bodyPr wrap="square">
            <a:spAutoFit/>
          </a:bodyPr>
          <a:lstStyle/>
          <a:p>
            <a:br>
              <a:rPr lang="uk-UA" sz="1400" dirty="0"/>
            </a:br>
            <a:r>
              <a:rPr lang="uk-UA" sz="1400" b="0" i="0" dirty="0">
                <a:solidFill>
                  <a:srgbClr val="111111"/>
                </a:solidFill>
                <a:effectLst/>
                <a:latin typeface="Montserrat" pitchFamily="2" charset="77"/>
              </a:rPr>
              <a:t>Франція</a:t>
            </a:r>
            <a:endParaRPr lang="en-UA" sz="1400" dirty="0"/>
          </a:p>
        </p:txBody>
      </p:sp>
      <p:sp>
        <p:nvSpPr>
          <p:cNvPr id="16" name="TextBox 15">
            <a:extLst>
              <a:ext uri="{FF2B5EF4-FFF2-40B4-BE49-F238E27FC236}">
                <a16:creationId xmlns:a16="http://schemas.microsoft.com/office/drawing/2014/main" id="{5DAC81FD-5DEC-746D-C03B-591BD96B632B}"/>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087F3C5-87CC-9AFD-91CE-033336CC8C30}"/>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35</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2A3CD023-29CE-DBAC-3E52-CD874473EA43}"/>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263975C-203E-C873-D407-DEF0ED61A72C}"/>
              </a:ext>
            </a:extLst>
          </p:cNvPr>
          <p:cNvSpPr txBox="1"/>
          <p:nvPr/>
        </p:nvSpPr>
        <p:spPr>
          <a:xfrm>
            <a:off x="3646815" y="6245322"/>
            <a:ext cx="3023810" cy="369332"/>
          </a:xfrm>
          <a:prstGeom prst="rect">
            <a:avLst/>
          </a:prstGeom>
          <a:noFill/>
        </p:spPr>
        <p:txBody>
          <a:bodyPr wrap="square">
            <a:spAutoFit/>
          </a:bodyPr>
          <a:lstStyle/>
          <a:p>
            <a:r>
              <a:rPr lang="en-US" i="1" dirty="0" err="1"/>
              <a:t>Tiscaz</a:t>
            </a:r>
            <a:r>
              <a:rPr lang="en-US" dirty="0"/>
              <a:t> </a:t>
            </a:r>
            <a:endParaRPr lang="en-UA" dirty="0"/>
          </a:p>
        </p:txBody>
      </p:sp>
      <p:sp>
        <p:nvSpPr>
          <p:cNvPr id="20" name="TextBox 19">
            <a:extLst>
              <a:ext uri="{FF2B5EF4-FFF2-40B4-BE49-F238E27FC236}">
                <a16:creationId xmlns:a16="http://schemas.microsoft.com/office/drawing/2014/main" id="{1BF0690B-9A72-45E1-F92C-7612CBDA17BC}"/>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420</a:t>
            </a:r>
            <a:r>
              <a:rPr lang="uk-UA" sz="2000" b="1" i="0" dirty="0">
                <a:solidFill>
                  <a:srgbClr val="2A2731"/>
                </a:solidFill>
                <a:effectLst/>
                <a:latin typeface="proxima-nova"/>
              </a:rPr>
              <a:t> грн</a:t>
            </a:r>
            <a:endParaRPr lang="en-UA" sz="2000" b="1" dirty="0"/>
          </a:p>
        </p:txBody>
      </p:sp>
      <p:pic>
        <p:nvPicPr>
          <p:cNvPr id="2" name="Picture 4" descr="Текіла Tiscaz Blanco, 700 мл (купити Тискас Бланко, 0.7 л) – ціна, відгуки">
            <a:extLst>
              <a:ext uri="{FF2B5EF4-FFF2-40B4-BE49-F238E27FC236}">
                <a16:creationId xmlns:a16="http://schemas.microsoft.com/office/drawing/2014/main" id="{B694FDE7-B0AC-0AA9-FBC5-283E1C072F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783" b="99236" l="885" r="97640">
                        <a14:foregroundMark x1="12389" y1="43463" x2="26549" y2="74278"/>
                        <a14:foregroundMark x1="27434" y1="42615" x2="54867" y2="44482"/>
                        <a14:foregroundMark x1="54867" y1="44482" x2="78171" y2="48217"/>
                        <a14:foregroundMark x1="78171" y1="48217" x2="93510" y2="79202"/>
                        <a14:foregroundMark x1="93510" y1="79202" x2="82006" y2="88031"/>
                        <a14:foregroundMark x1="82006" y1="88031" x2="40413" y2="94652"/>
                        <a14:foregroundMark x1="12979" y1="94652" x2="83776" y2="96604"/>
                        <a14:foregroundMark x1="8555" y1="96180" x2="61652" y2="97453"/>
                        <a14:foregroundMark x1="65487" y1="31239" x2="56047" y2="53735"/>
                        <a14:foregroundMark x1="56047" y1="53735" x2="60177" y2="58319"/>
                        <a14:foregroundMark x1="58702" y1="17742" x2="62537" y2="33107"/>
                        <a14:foregroundMark x1="62537" y1="33107" x2="85546" y2="39049"/>
                        <a14:foregroundMark x1="85546" y1="39049" x2="89676" y2="57725"/>
                        <a14:foregroundMark x1="89676" y1="57725" x2="89676" y2="57725"/>
                        <a14:foregroundMark x1="13864" y1="75382" x2="14454" y2="43633"/>
                        <a14:foregroundMark x1="14454" y1="43633" x2="23009" y2="37606"/>
                        <a14:foregroundMark x1="12979" y1="80221" x2="27434" y2="45671"/>
                        <a14:foregroundMark x1="4720" y1="95331" x2="11504" y2="41341"/>
                        <a14:foregroundMark x1="12979" y1="58319" x2="18584" y2="89134"/>
                        <a14:foregroundMark x1="18584" y1="89134" x2="7375" y2="82683"/>
                        <a14:foregroundMark x1="1489" y1="63434" x2="885" y2="61460"/>
                        <a14:foregroundMark x1="2105" y1="65450" x2="1520" y2="63538"/>
                        <a14:foregroundMark x1="2468" y1="66638" x2="2105" y2="65450"/>
                        <a14:foregroundMark x1="2702" y1="67402" x2="2468" y2="66638"/>
                        <a14:foregroundMark x1="2806" y1="67742" x2="2702" y2="67402"/>
                        <a14:foregroundMark x1="7375" y1="82683" x2="3092" y2="68676"/>
                        <a14:foregroundMark x1="40413" y1="3905" x2="52507" y2="7216"/>
                        <a14:foregroundMark x1="33628" y1="8065" x2="35103" y2="39304"/>
                        <a14:foregroundMark x1="5902" y1="35062" x2="28319" y2="31664"/>
                        <a14:foregroundMark x1="885" y1="35823" x2="3682" y2="35399"/>
                        <a14:foregroundMark x1="7080" y1="34295" x2="36578" y2="28608"/>
                        <a14:foregroundMark x1="4720" y1="33701" x2="30383" y2="28014"/>
                        <a14:foregroundMark x1="97334" y1="37097" x2="78466" y2="31749"/>
                        <a14:foregroundMark x1="98230" y1="37351" x2="97334" y2="37097"/>
                        <a14:foregroundMark x1="78466" y1="31749" x2="70796" y2="31070"/>
                        <a14:foregroundMark x1="36578" y1="1952" x2="56932" y2="1783"/>
                        <a14:foregroundMark x1="76401" y1="30306" x2="92035" y2="33786"/>
                        <a14:foregroundMark x1="31563" y1="99236" x2="64897" y2="99236"/>
                        <a14:foregroundMark x1="2196" y1="43463" x2="4130" y2="47199"/>
                        <a14:foregroundMark x1="2065" y1="43209" x2="2196" y2="43463"/>
                        <a14:foregroundMark x1="4151" y1="47793" x2="6490" y2="50934"/>
                        <a14:foregroundMark x1="3835" y1="47368" x2="4151" y2="47793"/>
                        <a14:foregroundMark x1="2360" y1="50509" x2="2950" y2="48896"/>
                        <a14:foregroundMark x1="1475" y1="50170" x2="2655" y2="47708"/>
                        <a14:foregroundMark x1="93510" y1="33531" x2="81416" y2="31834"/>
                        <a14:foregroundMark x1="89971" y1="32598" x2="77876" y2="30815"/>
                        <a14:foregroundMark x1="3474" y1="41087" x2="3504" y2="41511"/>
                        <a14:foregroundMark x1="3359" y1="39474" x2="3401" y2="40068"/>
                        <a14:foregroundMark x1="3245" y1="37861" x2="3323" y2="38964"/>
                        <a14:foregroundMark x1="5312" y1="41703" x2="6490" y2="44822"/>
                        <a14:foregroundMark x1="5015" y1="40917" x2="5239" y2="41511"/>
                        <a14:foregroundMark x1="2655" y1="43463" x2="2655" y2="44482"/>
                        <a14:foregroundMark x1="2655" y1="42615" x2="2655" y2="43463"/>
                        <a14:foregroundMark x1="2655" y1="41256" x2="2655" y2="41511"/>
                        <a14:foregroundMark x1="2434" y1="37776" x2="2176" y2="38964"/>
                        <a14:foregroundMark x1="2600" y1="37012" x2="2434" y2="37776"/>
                        <a14:foregroundMark x1="2655" y1="36757" x2="2600" y2="37012"/>
                        <a14:foregroundMark x1="1475" y1="47538" x2="2655" y2="50594"/>
                        <a14:foregroundMark x1="42773" y1="5008" x2="58407" y2="6027"/>
                        <a14:backgroundMark x1="1475" y1="33956" x2="1475" y2="33956"/>
                        <a14:backgroundMark x1="99115" y1="34550" x2="99410" y2="35739"/>
                        <a14:backgroundMark x1="885" y1="34720" x2="885" y2="35399"/>
                        <a14:backgroundMark x1="98820" y1="37097" x2="98820" y2="37097"/>
                        <a14:backgroundMark x1="98525" y1="56876" x2="98525" y2="56876"/>
                        <a14:backgroundMark x1="99410" y1="56112" x2="99410" y2="56112"/>
                        <a14:backgroundMark x1="590" y1="96265" x2="590" y2="96265"/>
                        <a14:backgroundMark x1="295" y1="81834" x2="295" y2="81834"/>
                        <a14:backgroundMark x1="97345" y1="99321" x2="97345" y2="99321"/>
                        <a14:backgroundMark x1="69912" y1="99745" x2="69912" y2="99745"/>
                        <a14:backgroundMark x1="78761" y1="99660" x2="78761" y2="99660"/>
                        <a14:backgroundMark x1="99410" y1="82258" x2="99410" y2="82258"/>
                        <a14:backgroundMark x1="0" y1="67742" x2="0" y2="68676"/>
                        <a14:backgroundMark x1="99410" y1="71902" x2="99410" y2="71902"/>
                        <a14:backgroundMark x1="98525" y1="65789" x2="99410" y2="66214"/>
                        <a14:backgroundMark x1="98820" y1="60441" x2="99410" y2="60866"/>
                        <a14:backgroundMark x1="295" y1="67402" x2="295" y2="67402"/>
                        <a14:backgroundMark x1="0" y1="66638" x2="0" y2="66638"/>
                        <a14:backgroundMark x1="0" y1="65450" x2="0" y2="65450"/>
                        <a14:backgroundMark x1="119" y1="47594" x2="105" y2="47370"/>
                        <a14:backgroundMark x1="0" y1="64771" x2="295" y2="60866"/>
                        <a14:backgroundMark x1="295" y1="43463" x2="295" y2="43463"/>
                        <a14:backgroundMark x1="295" y1="35908" x2="295" y2="35908"/>
                        <a14:backgroundMark x1="590" y1="37012" x2="590" y2="37012"/>
                        <a14:backgroundMark x1="590" y1="37776" x2="590" y2="37776"/>
                        <a14:backgroundMark x1="0" y1="38964" x2="0" y2="39474"/>
                        <a14:backgroundMark x1="295" y1="40068" x2="295" y2="41087"/>
                        <a14:backgroundMark x1="295" y1="41511" x2="295" y2="42615"/>
                        <a14:backgroundMark x1="36283" y1="0" x2="46313" y2="170"/>
                      </a14:backgroundRemoval>
                    </a14:imgEffect>
                  </a14:imgLayer>
                </a14:imgProps>
              </a:ext>
              <a:ext uri="{28A0092B-C50C-407E-A947-70E740481C1C}">
                <a14:useLocalDpi xmlns:a14="http://schemas.microsoft.com/office/drawing/2010/main" val="0"/>
              </a:ext>
            </a:extLst>
          </a:blip>
          <a:srcRect/>
          <a:stretch>
            <a:fillRect/>
          </a:stretch>
        </p:blipFill>
        <p:spPr bwMode="auto">
          <a:xfrm>
            <a:off x="970232" y="457373"/>
            <a:ext cx="1727283" cy="600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655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7C0A-8BFE-59C3-0663-B85A1E8DF4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5108D4A-7E1F-BC3D-7800-71E27269EA18}"/>
              </a:ext>
            </a:extLst>
          </p:cNvPr>
          <p:cNvSpPr txBox="1"/>
          <p:nvPr/>
        </p:nvSpPr>
        <p:spPr>
          <a:xfrm>
            <a:off x="3584129" y="214524"/>
            <a:ext cx="6096000" cy="646331"/>
          </a:xfrm>
          <a:prstGeom prst="rect">
            <a:avLst/>
          </a:prstGeom>
          <a:noFill/>
        </p:spPr>
        <p:txBody>
          <a:bodyPr wrap="square">
            <a:spAutoFit/>
          </a:bodyPr>
          <a:lstStyle/>
          <a:p>
            <a:pPr algn="l"/>
            <a:r>
              <a:rPr lang="uk-UA" b="1" i="0" dirty="0">
                <a:solidFill>
                  <a:srgbClr val="333333"/>
                </a:solidFill>
                <a:effectLst/>
                <a:latin typeface="Circe"/>
              </a:rPr>
              <a:t>Текіла </a:t>
            </a:r>
            <a:r>
              <a:rPr lang="en-US" b="1" i="0" dirty="0" err="1">
                <a:effectLst/>
                <a:latin typeface="var( --e-global-typography-primary-font-family )"/>
              </a:rPr>
              <a:t>Jarana</a:t>
            </a:r>
            <a:r>
              <a:rPr lang="en-US" b="1" i="0" dirty="0">
                <a:effectLst/>
                <a:latin typeface="var( --e-global-typography-primary-font-family )"/>
              </a:rPr>
              <a:t> Blanco</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997B65B1-1520-F3A0-4D63-495880B5DF31}"/>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1</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E9D46441-935B-2470-36E5-E706ED98EC63}"/>
              </a:ext>
            </a:extLst>
          </p:cNvPr>
          <p:cNvSpPr txBox="1"/>
          <p:nvPr/>
        </p:nvSpPr>
        <p:spPr>
          <a:xfrm>
            <a:off x="3579199" y="1912112"/>
            <a:ext cx="8156028" cy="738664"/>
          </a:xfrm>
          <a:prstGeom prst="rect">
            <a:avLst/>
          </a:prstGeom>
          <a:noFill/>
        </p:spPr>
        <p:txBody>
          <a:bodyPr wrap="square">
            <a:spAutoFit/>
          </a:bodyPr>
          <a:lstStyle/>
          <a:p>
            <a:r>
              <a:rPr lang="en-US" sz="1400" b="1" dirty="0" err="1"/>
              <a:t>Jarana</a:t>
            </a:r>
            <a:r>
              <a:rPr lang="en-US" sz="1400" b="1" dirty="0"/>
              <a:t> Blanco Tequila</a:t>
            </a:r>
            <a:r>
              <a:rPr lang="en-US" sz="1400" dirty="0"/>
              <a:t> – </a:t>
            </a:r>
            <a:r>
              <a:rPr lang="uk-UA" sz="1400" dirty="0"/>
              <a:t>це біла текіла, яка виготовляється із 100% блакитної агави, що надає їй свіжий та чистий смак з нотками цитрусових і солодкої агави. Завдяки своєму легкому та яскравому аромату, ця текіла ідеально підходить як для вживання у чистому вигляді, так і для використання у коктейлях.</a:t>
            </a:r>
            <a:endParaRPr lang="en-UA" sz="1400" dirty="0"/>
          </a:p>
        </p:txBody>
      </p:sp>
      <p:sp>
        <p:nvSpPr>
          <p:cNvPr id="10" name="TextBox 9">
            <a:extLst>
              <a:ext uri="{FF2B5EF4-FFF2-40B4-BE49-F238E27FC236}">
                <a16:creationId xmlns:a16="http://schemas.microsoft.com/office/drawing/2014/main" id="{1295C628-09EF-90B3-04E3-9D3EC6311CF4}"/>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274105CD-F2E2-7957-BE46-7233FDC6AEAE}"/>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EDB85F12-ABD1-6C63-D214-DADBD601562C}"/>
              </a:ext>
            </a:extLst>
          </p:cNvPr>
          <p:cNvSpPr txBox="1"/>
          <p:nvPr/>
        </p:nvSpPr>
        <p:spPr>
          <a:xfrm>
            <a:off x="3579199" y="4126945"/>
            <a:ext cx="2359572" cy="523220"/>
          </a:xfrm>
          <a:prstGeom prst="rect">
            <a:avLst/>
          </a:prstGeom>
          <a:noFill/>
        </p:spPr>
        <p:txBody>
          <a:bodyPr wrap="square">
            <a:spAutoFit/>
          </a:bodyPr>
          <a:lstStyle/>
          <a:p>
            <a:br>
              <a:rPr lang="uk-UA" sz="1400" dirty="0"/>
            </a:br>
            <a:r>
              <a:rPr lang="uk-UA" sz="1400" b="0" i="0" u="none" strike="noStrike" dirty="0">
                <a:effectLst/>
                <a:latin typeface="Montserrat" pitchFamily="2" charset="77"/>
                <a:hlinkClick r:id="rId2"/>
              </a:rPr>
              <a:t>Мексика</a:t>
            </a:r>
            <a:endParaRPr lang="en-UA" sz="1400" dirty="0"/>
          </a:p>
        </p:txBody>
      </p:sp>
      <p:sp>
        <p:nvSpPr>
          <p:cNvPr id="16" name="TextBox 15">
            <a:extLst>
              <a:ext uri="{FF2B5EF4-FFF2-40B4-BE49-F238E27FC236}">
                <a16:creationId xmlns:a16="http://schemas.microsoft.com/office/drawing/2014/main" id="{8C899C8D-FB8B-68F0-6FAA-4C4F78229E1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CB7AB00C-FC15-C096-A594-7EA7074F10C3}"/>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35</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7F517209-FB84-39CC-8E74-6940DCAC0F9A}"/>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25D42BD-CCEB-2846-E488-84040C72B11A}"/>
              </a:ext>
            </a:extLst>
          </p:cNvPr>
          <p:cNvSpPr txBox="1"/>
          <p:nvPr/>
        </p:nvSpPr>
        <p:spPr>
          <a:xfrm>
            <a:off x="3646815" y="6245322"/>
            <a:ext cx="3023810" cy="369332"/>
          </a:xfrm>
          <a:prstGeom prst="rect">
            <a:avLst/>
          </a:prstGeom>
          <a:noFill/>
        </p:spPr>
        <p:txBody>
          <a:bodyPr wrap="square">
            <a:spAutoFit/>
          </a:bodyPr>
          <a:lstStyle/>
          <a:p>
            <a:r>
              <a:rPr lang="en-US" b="0" i="0" u="none" strike="noStrike" dirty="0">
                <a:effectLst/>
                <a:latin typeface="Montserrat" pitchFamily="2" charset="77"/>
                <a:hlinkClick r:id="rId3"/>
              </a:rPr>
              <a:t>Jarana</a:t>
            </a:r>
            <a:endParaRPr lang="en-UA" dirty="0"/>
          </a:p>
        </p:txBody>
      </p:sp>
      <p:sp>
        <p:nvSpPr>
          <p:cNvPr id="20" name="TextBox 19">
            <a:extLst>
              <a:ext uri="{FF2B5EF4-FFF2-40B4-BE49-F238E27FC236}">
                <a16:creationId xmlns:a16="http://schemas.microsoft.com/office/drawing/2014/main" id="{8DD89924-EC48-7A57-267B-D16EF8006F5C}"/>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639 </a:t>
            </a:r>
            <a:r>
              <a:rPr lang="uk-UA" sz="2000" b="1" i="0" dirty="0">
                <a:solidFill>
                  <a:srgbClr val="2A2731"/>
                </a:solidFill>
                <a:effectLst/>
                <a:latin typeface="proxima-nova"/>
              </a:rPr>
              <a:t>грн</a:t>
            </a:r>
            <a:endParaRPr lang="en-UA" sz="2000" b="1" dirty="0"/>
          </a:p>
        </p:txBody>
      </p:sp>
      <p:pic>
        <p:nvPicPr>
          <p:cNvPr id="2" name="Picture 6" descr="Текіла Jarana Blanco 35% 0.7л">
            <a:extLst>
              <a:ext uri="{FF2B5EF4-FFF2-40B4-BE49-F238E27FC236}">
                <a16:creationId xmlns:a16="http://schemas.microsoft.com/office/drawing/2014/main" id="{4B6836CC-2733-4135-8592-FD47EB889CC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7750" l="10000" r="90000">
                        <a14:foregroundMark x1="49667" y1="5500" x2="48000" y2="26625"/>
                        <a14:foregroundMark x1="43000" y1="6250" x2="50333" y2="5000"/>
                        <a14:foregroundMark x1="43333" y1="2000" x2="49667" y2="1500"/>
                        <a14:foregroundMark x1="49667" y1="1500" x2="53667" y2="4250"/>
                        <a14:foregroundMark x1="50000" y1="7750" x2="51667" y2="14625"/>
                        <a14:foregroundMark x1="41000" y1="33125" x2="49333" y2="66750"/>
                        <a14:foregroundMark x1="49333" y1="66750" x2="52000" y2="71125"/>
                        <a14:foregroundMark x1="30167" y1="50500" x2="39667" y2="45750"/>
                        <a14:foregroundMark x1="39667" y1="45750" x2="62000" y2="43500"/>
                        <a14:foregroundMark x1="62000" y1="43500" x2="65500" y2="39500"/>
                        <a14:foregroundMark x1="65500" y1="39500" x2="67000" y2="32500"/>
                        <a14:foregroundMark x1="67000" y1="32500" x2="62500" y2="29000"/>
                        <a14:foregroundMark x1="62500" y1="29000" x2="56500" y2="26875"/>
                        <a14:foregroundMark x1="56500" y1="26875" x2="52667" y2="30625"/>
                        <a14:foregroundMark x1="52667" y1="30625" x2="52667" y2="30625"/>
                        <a14:foregroundMark x1="58667" y1="24125" x2="68333" y2="36250"/>
                        <a14:foregroundMark x1="68333" y1="36250" x2="74019" y2="49935"/>
                        <a14:foregroundMark x1="69167" y1="40750" x2="68833" y2="35875"/>
                        <a14:foregroundMark x1="68833" y1="35875" x2="61833" y2="27125"/>
                        <a14:foregroundMark x1="61833" y1="27125" x2="60667" y2="26125"/>
                        <a14:foregroundMark x1="35333" y1="94250" x2="55833" y2="93500"/>
                        <a14:foregroundMark x1="55833" y1="93500" x2="62500" y2="93500"/>
                        <a14:foregroundMark x1="62500" y1="93500" x2="73833" y2="93000"/>
                        <a14:foregroundMark x1="67000" y1="59250" x2="64000" y2="44500"/>
                        <a14:foregroundMark x1="37000" y1="26375" x2="26833" y2="38500"/>
                        <a14:foregroundMark x1="26833" y1="40250" x2="31667" y2="67750"/>
                        <a14:foregroundMark x1="31667" y1="67750" x2="33167" y2="70625"/>
                        <a14:foregroundMark x1="33500" y1="96500" x2="45500" y2="96500"/>
                        <a14:foregroundMark x1="45500" y1="96500" x2="60667" y2="95375"/>
                        <a14:foregroundMark x1="60667" y1="95375" x2="62000" y2="95750"/>
                        <a14:foregroundMark x1="38000" y1="97500" x2="49333" y2="96750"/>
                        <a14:foregroundMark x1="49333" y1="96750" x2="63500" y2="96750"/>
                        <a14:foregroundMark x1="63500" y1="96750" x2="65333" y2="96500"/>
                        <a14:foregroundMark x1="67333" y1="97750" x2="70833" y2="95000"/>
                        <a14:backgroundMark x1="75833" y1="50250" x2="73167" y2="58750"/>
                        <a14:backgroundMark x1="73833" y1="50500" x2="74167" y2="46500"/>
                      </a14:backgroundRemoval>
                    </a14:imgEffect>
                  </a14:imgLayer>
                </a14:imgProps>
              </a:ext>
              <a:ext uri="{28A0092B-C50C-407E-A947-70E740481C1C}">
                <a14:useLocalDpi xmlns:a14="http://schemas.microsoft.com/office/drawing/2010/main" val="0"/>
              </a:ext>
            </a:extLst>
          </a:blip>
          <a:srcRect/>
          <a:stretch>
            <a:fillRect/>
          </a:stretch>
        </p:blipFill>
        <p:spPr bwMode="auto">
          <a:xfrm>
            <a:off x="-124940" y="1051529"/>
            <a:ext cx="3566207" cy="475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0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42143-F803-4BE5-9141-8B466922DAF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89A150A-CB1E-7D75-0EF8-A18EF0D6A750}"/>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000000"/>
                </a:solidFill>
                <a:effectLst/>
                <a:latin typeface="Montserrat" pitchFamily="2" charset="77"/>
              </a:rPr>
              <a:t>Текіла </a:t>
            </a:r>
            <a:r>
              <a:rPr lang="en-US" b="1" i="0" dirty="0">
                <a:solidFill>
                  <a:srgbClr val="000000"/>
                </a:solidFill>
                <a:effectLst/>
                <a:latin typeface="Montserrat" pitchFamily="2" charset="77"/>
              </a:rPr>
              <a:t>Jose Cuervo Especial Silver</a:t>
            </a:r>
          </a:p>
        </p:txBody>
      </p:sp>
      <p:sp>
        <p:nvSpPr>
          <p:cNvPr id="7" name="TextBox 6">
            <a:extLst>
              <a:ext uri="{FF2B5EF4-FFF2-40B4-BE49-F238E27FC236}">
                <a16:creationId xmlns:a16="http://schemas.microsoft.com/office/drawing/2014/main" id="{3EE7FA9B-2BEC-2DD0-823C-D296ACF0A0B9}"/>
              </a:ext>
            </a:extLst>
          </p:cNvPr>
          <p:cNvSpPr txBox="1"/>
          <p:nvPr/>
        </p:nvSpPr>
        <p:spPr>
          <a:xfrm>
            <a:off x="3584129" y="627702"/>
            <a:ext cx="1376855" cy="369332"/>
          </a:xfrm>
          <a:prstGeom prst="rect">
            <a:avLst/>
          </a:prstGeom>
          <a:noFill/>
        </p:spPr>
        <p:txBody>
          <a:bodyPr wrap="square">
            <a:spAutoFit/>
          </a:bodyPr>
          <a:lstStyle/>
          <a:p>
            <a:r>
              <a:rPr lang="en-US" b="0" i="0" dirty="0">
                <a:solidFill>
                  <a:srgbClr val="2A2731"/>
                </a:solidFill>
                <a:effectLst/>
                <a:latin typeface="proxima-nova"/>
              </a:rPr>
              <a:t>0,7</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2A07EAEB-850E-98D6-414E-C76F58B472AA}"/>
              </a:ext>
            </a:extLst>
          </p:cNvPr>
          <p:cNvSpPr txBox="1"/>
          <p:nvPr/>
        </p:nvSpPr>
        <p:spPr>
          <a:xfrm>
            <a:off x="3579199" y="1912112"/>
            <a:ext cx="8156028" cy="1169551"/>
          </a:xfrm>
          <a:prstGeom prst="rect">
            <a:avLst/>
          </a:prstGeom>
          <a:noFill/>
        </p:spPr>
        <p:txBody>
          <a:bodyPr wrap="square">
            <a:spAutoFit/>
          </a:bodyPr>
          <a:lstStyle/>
          <a:p>
            <a:r>
              <a:rPr lang="en-US" sz="1400" b="1" dirty="0"/>
              <a:t>Jose Cuervo Especial Silver</a:t>
            </a:r>
            <a:r>
              <a:rPr lang="en-US" sz="1400" dirty="0"/>
              <a:t> – </a:t>
            </a:r>
            <a:r>
              <a:rPr lang="uk-UA" sz="1400" dirty="0"/>
              <a:t>це класична срібна текіла, яка славиться своїм свіжим, чистим смаком з легкими нотками агави, цитрусових і трав. Її м’який смак ідеально підходить як для вживання у чистому вигляді, так і для приготування коктейлів, зокрема класичної Маргарити. </a:t>
            </a:r>
            <a:r>
              <a:rPr lang="en-US" sz="1400" i="1" dirty="0"/>
              <a:t>Jose Cuervo Especial Silver</a:t>
            </a:r>
            <a:r>
              <a:rPr lang="en-US" sz="1400" dirty="0"/>
              <a:t> </a:t>
            </a:r>
            <a:r>
              <a:rPr lang="uk-UA" sz="1400" dirty="0"/>
              <a:t>вважається однією з найбільш популярних </a:t>
            </a:r>
            <a:r>
              <a:rPr lang="uk-UA" sz="1400" dirty="0" err="1"/>
              <a:t>текіл</a:t>
            </a:r>
            <a:r>
              <a:rPr lang="uk-UA" sz="1400" dirty="0"/>
              <a:t> у світі завдяки своєму універсальному смаку та високій якості.</a:t>
            </a:r>
            <a:endParaRPr lang="en-UA" sz="1400" dirty="0"/>
          </a:p>
        </p:txBody>
      </p:sp>
      <p:sp>
        <p:nvSpPr>
          <p:cNvPr id="10" name="TextBox 9">
            <a:extLst>
              <a:ext uri="{FF2B5EF4-FFF2-40B4-BE49-F238E27FC236}">
                <a16:creationId xmlns:a16="http://schemas.microsoft.com/office/drawing/2014/main" id="{3BC54980-1B00-D08C-AB01-A1F93D529BF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58A2B1A-5E5F-49DE-8DF6-80F567E5F33E}"/>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8950178E-7D39-BE94-CB82-3FADECBE9DBA}"/>
              </a:ext>
            </a:extLst>
          </p:cNvPr>
          <p:cNvSpPr txBox="1"/>
          <p:nvPr/>
        </p:nvSpPr>
        <p:spPr>
          <a:xfrm>
            <a:off x="3579199" y="4126945"/>
            <a:ext cx="2359572" cy="523220"/>
          </a:xfrm>
          <a:prstGeom prst="rect">
            <a:avLst/>
          </a:prstGeom>
          <a:noFill/>
        </p:spPr>
        <p:txBody>
          <a:bodyPr wrap="square">
            <a:spAutoFit/>
          </a:bodyPr>
          <a:lstStyle/>
          <a:p>
            <a:br>
              <a:rPr lang="uk-UA" sz="1400" dirty="0"/>
            </a:br>
            <a:r>
              <a:rPr lang="uk-UA" sz="1400" b="0" i="0" u="none" strike="noStrike" dirty="0">
                <a:effectLst/>
                <a:latin typeface="Montserrat" pitchFamily="2" charset="77"/>
                <a:hlinkClick r:id="rId2"/>
              </a:rPr>
              <a:t>Мексика</a:t>
            </a:r>
            <a:endParaRPr lang="en-UA" sz="1400" dirty="0"/>
          </a:p>
        </p:txBody>
      </p:sp>
      <p:sp>
        <p:nvSpPr>
          <p:cNvPr id="16" name="TextBox 15">
            <a:extLst>
              <a:ext uri="{FF2B5EF4-FFF2-40B4-BE49-F238E27FC236}">
                <a16:creationId xmlns:a16="http://schemas.microsoft.com/office/drawing/2014/main" id="{18A76BE5-A2A6-0DB8-0DB8-1DF3145FA60D}"/>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26B63D29-814D-6C6F-99A0-245B794DBB5F}"/>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35</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4B27F97A-0AF2-4069-80EF-6790F98B4C5A}"/>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E532CB6B-4F74-3859-43B8-BD519AB24E1F}"/>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3"/>
              </a:rPr>
              <a:t>Jose Cuervo</a:t>
            </a:r>
            <a:endParaRPr lang="en-UA" dirty="0"/>
          </a:p>
        </p:txBody>
      </p:sp>
      <p:sp>
        <p:nvSpPr>
          <p:cNvPr id="20" name="TextBox 19">
            <a:extLst>
              <a:ext uri="{FF2B5EF4-FFF2-40B4-BE49-F238E27FC236}">
                <a16:creationId xmlns:a16="http://schemas.microsoft.com/office/drawing/2014/main" id="{DFF9DECD-0C04-6FE2-965C-5CA837BC7511}"/>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839 </a:t>
            </a:r>
            <a:r>
              <a:rPr lang="uk-UA" sz="2000" b="1" i="0" dirty="0">
                <a:solidFill>
                  <a:srgbClr val="2A2731"/>
                </a:solidFill>
                <a:effectLst/>
                <a:latin typeface="proxima-nova"/>
              </a:rPr>
              <a:t>грн</a:t>
            </a:r>
            <a:endParaRPr lang="en-UA" sz="2000" b="1" dirty="0"/>
          </a:p>
        </p:txBody>
      </p:sp>
      <p:pic>
        <p:nvPicPr>
          <p:cNvPr id="44034" name="Picture 2" descr="Текіла Jose Cuervo Especial Silver 0,7 л">
            <a:extLst>
              <a:ext uri="{FF2B5EF4-FFF2-40B4-BE49-F238E27FC236}">
                <a16:creationId xmlns:a16="http://schemas.microsoft.com/office/drawing/2014/main" id="{5DC11616-8DEA-C419-F2B2-4FB7068BE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649" y="470562"/>
            <a:ext cx="1807062" cy="610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7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72AAA-43D4-81FA-3C2D-310935FF45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2DF090B-FFF2-D742-34AB-9AB9F821262C}"/>
              </a:ext>
            </a:extLst>
          </p:cNvPr>
          <p:cNvSpPr txBox="1"/>
          <p:nvPr/>
        </p:nvSpPr>
        <p:spPr>
          <a:xfrm>
            <a:off x="3584129" y="214524"/>
            <a:ext cx="8151098" cy="369332"/>
          </a:xfrm>
          <a:prstGeom prst="rect">
            <a:avLst/>
          </a:prstGeom>
          <a:noFill/>
        </p:spPr>
        <p:txBody>
          <a:bodyPr wrap="square">
            <a:spAutoFit/>
          </a:bodyPr>
          <a:lstStyle/>
          <a:p>
            <a:pPr algn="l"/>
            <a:r>
              <a:rPr lang="uk-UA" b="1" i="0" dirty="0">
                <a:solidFill>
                  <a:srgbClr val="000000"/>
                </a:solidFill>
                <a:effectLst/>
                <a:latin typeface="Montserrat" pitchFamily="2" charset="77"/>
              </a:rPr>
              <a:t>Текіла </a:t>
            </a:r>
            <a:r>
              <a:rPr lang="en-US" b="1" i="0" dirty="0" err="1">
                <a:solidFill>
                  <a:srgbClr val="000000"/>
                </a:solidFill>
                <a:effectLst/>
                <a:latin typeface="Montserrat" pitchFamily="2" charset="77"/>
              </a:rPr>
              <a:t>Luxco</a:t>
            </a:r>
            <a:r>
              <a:rPr lang="en-US" b="1" i="0" dirty="0">
                <a:solidFill>
                  <a:srgbClr val="000000"/>
                </a:solidFill>
                <a:effectLst/>
                <a:latin typeface="Montserrat" pitchFamily="2" charset="77"/>
              </a:rPr>
              <a:t> El Mayor Reposado 100% Blue Agave</a:t>
            </a:r>
          </a:p>
        </p:txBody>
      </p:sp>
      <p:sp>
        <p:nvSpPr>
          <p:cNvPr id="7" name="TextBox 6">
            <a:extLst>
              <a:ext uri="{FF2B5EF4-FFF2-40B4-BE49-F238E27FC236}">
                <a16:creationId xmlns:a16="http://schemas.microsoft.com/office/drawing/2014/main" id="{B04269A4-75D1-DBB2-DAAC-DE3022CE7D7A}"/>
              </a:ext>
            </a:extLst>
          </p:cNvPr>
          <p:cNvSpPr txBox="1"/>
          <p:nvPr/>
        </p:nvSpPr>
        <p:spPr>
          <a:xfrm>
            <a:off x="3584129" y="627702"/>
            <a:ext cx="1376855" cy="369332"/>
          </a:xfrm>
          <a:prstGeom prst="rect">
            <a:avLst/>
          </a:prstGeom>
          <a:noFill/>
        </p:spPr>
        <p:txBody>
          <a:bodyPr wrap="square">
            <a:spAutoFit/>
          </a:bodyPr>
          <a:lstStyle/>
          <a:p>
            <a:r>
              <a:rPr lang="en-US" b="0" i="0" dirty="0">
                <a:solidFill>
                  <a:srgbClr val="2A2731"/>
                </a:solidFill>
                <a:effectLst/>
                <a:latin typeface="proxima-nova"/>
              </a:rPr>
              <a:t>0,7</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7B5B538D-1F2F-19B1-AFAC-C8562BF38530}"/>
              </a:ext>
            </a:extLst>
          </p:cNvPr>
          <p:cNvSpPr txBox="1"/>
          <p:nvPr/>
        </p:nvSpPr>
        <p:spPr>
          <a:xfrm>
            <a:off x="3579199" y="1912112"/>
            <a:ext cx="8156028" cy="954107"/>
          </a:xfrm>
          <a:prstGeom prst="rect">
            <a:avLst/>
          </a:prstGeom>
          <a:noFill/>
        </p:spPr>
        <p:txBody>
          <a:bodyPr wrap="square">
            <a:spAutoFit/>
          </a:bodyPr>
          <a:lstStyle/>
          <a:p>
            <a:r>
              <a:rPr lang="en-US" sz="1400" b="1" dirty="0"/>
              <a:t>El Mayor Reposado Tequila</a:t>
            </a:r>
            <a:r>
              <a:rPr lang="en-US" sz="1400" dirty="0"/>
              <a:t> – </a:t>
            </a:r>
            <a:r>
              <a:rPr lang="uk-UA" sz="1400" dirty="0"/>
              <a:t>це високоякісна текіла, яка виготовляється зі 100% блакитної агави. Вона витримується протягом шести місяців у дубових бочках, що надає їй багатий, витриманий смак з нотками </a:t>
            </a:r>
            <a:r>
              <a:rPr lang="uk-UA" sz="1400" dirty="0" err="1"/>
              <a:t>дуба</a:t>
            </a:r>
            <a:r>
              <a:rPr lang="uk-UA" sz="1400" dirty="0"/>
              <a:t>, ванілі, спецій та легкими відтінками карамелі. Її м'який і збалансований смак робить </a:t>
            </a:r>
            <a:r>
              <a:rPr lang="en-US" sz="1400" i="1" dirty="0"/>
              <a:t>El Mayor Reposado</a:t>
            </a:r>
            <a:r>
              <a:rPr lang="en-US" sz="1400" dirty="0"/>
              <a:t> </a:t>
            </a:r>
            <a:r>
              <a:rPr lang="uk-UA" sz="1400" dirty="0"/>
              <a:t>ідеальною для насолоди в чистому вигляді або в преміальних коктейлях.</a:t>
            </a:r>
          </a:p>
        </p:txBody>
      </p:sp>
      <p:sp>
        <p:nvSpPr>
          <p:cNvPr id="10" name="TextBox 9">
            <a:extLst>
              <a:ext uri="{FF2B5EF4-FFF2-40B4-BE49-F238E27FC236}">
                <a16:creationId xmlns:a16="http://schemas.microsoft.com/office/drawing/2014/main" id="{0C02F595-CC26-35B1-E582-20AC765FEF73}"/>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A5564661-6B19-6F10-39AC-106369A9A209}"/>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88E9714-5664-33A7-8113-2423AE4D1091}"/>
              </a:ext>
            </a:extLst>
          </p:cNvPr>
          <p:cNvSpPr txBox="1"/>
          <p:nvPr/>
        </p:nvSpPr>
        <p:spPr>
          <a:xfrm>
            <a:off x="3579199" y="4126945"/>
            <a:ext cx="2359572" cy="523220"/>
          </a:xfrm>
          <a:prstGeom prst="rect">
            <a:avLst/>
          </a:prstGeom>
          <a:noFill/>
        </p:spPr>
        <p:txBody>
          <a:bodyPr wrap="square">
            <a:spAutoFit/>
          </a:bodyPr>
          <a:lstStyle/>
          <a:p>
            <a:br>
              <a:rPr lang="uk-UA" sz="1400" dirty="0"/>
            </a:br>
            <a:r>
              <a:rPr lang="uk-UA" sz="1400" b="0" i="0" u="none" strike="noStrike" dirty="0">
                <a:effectLst/>
                <a:latin typeface="Montserrat" pitchFamily="2" charset="77"/>
                <a:hlinkClick r:id="rId2"/>
              </a:rPr>
              <a:t>Мексика</a:t>
            </a:r>
            <a:endParaRPr lang="en-UA" sz="1400" dirty="0"/>
          </a:p>
        </p:txBody>
      </p:sp>
      <p:sp>
        <p:nvSpPr>
          <p:cNvPr id="16" name="TextBox 15">
            <a:extLst>
              <a:ext uri="{FF2B5EF4-FFF2-40B4-BE49-F238E27FC236}">
                <a16:creationId xmlns:a16="http://schemas.microsoft.com/office/drawing/2014/main" id="{36480E93-784B-785E-797A-F588C8B35438}"/>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45D488DA-4A4C-065D-3404-E312C50B298A}"/>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40</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179839F4-19D8-0195-69D0-209EA9EA87EA}"/>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AD9D3F2-DB09-6041-C9C8-F74C461B3648}"/>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3"/>
              </a:rPr>
              <a:t>El Mayor</a:t>
            </a:r>
            <a:endParaRPr lang="en-UA" dirty="0"/>
          </a:p>
        </p:txBody>
      </p:sp>
      <p:sp>
        <p:nvSpPr>
          <p:cNvPr id="20" name="TextBox 19">
            <a:extLst>
              <a:ext uri="{FF2B5EF4-FFF2-40B4-BE49-F238E27FC236}">
                <a16:creationId xmlns:a16="http://schemas.microsoft.com/office/drawing/2014/main" id="{C28CC68B-F1B7-1864-E3BB-D4C76B026103}"/>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2497 </a:t>
            </a:r>
            <a:r>
              <a:rPr lang="uk-UA" sz="2000" b="1" i="0" dirty="0">
                <a:solidFill>
                  <a:srgbClr val="2A2731"/>
                </a:solidFill>
                <a:effectLst/>
                <a:latin typeface="proxima-nova"/>
              </a:rPr>
              <a:t>грн</a:t>
            </a:r>
            <a:endParaRPr lang="en-UA" sz="2000" b="1" dirty="0"/>
          </a:p>
        </p:txBody>
      </p:sp>
      <p:pic>
        <p:nvPicPr>
          <p:cNvPr id="2" name="Picture 6" descr="Текіла Luxco El Mayor Reposado 100% Blue Agave 0,7 л">
            <a:extLst>
              <a:ext uri="{FF2B5EF4-FFF2-40B4-BE49-F238E27FC236}">
                <a16:creationId xmlns:a16="http://schemas.microsoft.com/office/drawing/2014/main" id="{500AA94E-7DCE-F9B9-39DE-F6F8B958A99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456" b="97379" l="10000" r="98600">
                        <a14:foregroundMark x1="23400" y1="85190" x2="28500" y2="91612"/>
                        <a14:foregroundMark x1="28500" y1="91612" x2="40100" y2="93709"/>
                        <a14:foregroundMark x1="40100" y1="93709" x2="52900" y2="93316"/>
                        <a14:foregroundMark x1="52900" y1="93316" x2="65000" y2="93316"/>
                        <a14:foregroundMark x1="65000" y1="93316" x2="75100" y2="85256"/>
                        <a14:foregroundMark x1="75100" y1="85256" x2="79400" y2="64286"/>
                        <a14:foregroundMark x1="79400" y1="64286" x2="82800" y2="60747"/>
                        <a14:foregroundMark x1="19500" y1="91874" x2="36400" y2="95937"/>
                        <a14:foregroundMark x1="36400" y1="95937" x2="50200" y2="95806"/>
                        <a14:foregroundMark x1="95484" y1="97278" x2="98600" y2="97379"/>
                        <a14:foregroundMark x1="93564" y1="97216" x2="95123" y2="97266"/>
                        <a14:foregroundMark x1="50200" y1="95806" x2="90047" y2="97101"/>
                        <a14:foregroundMark x1="82800" y1="87418" x2="84500" y2="82962"/>
                        <a14:foregroundMark x1="47200" y1="39253" x2="52800" y2="23198"/>
                        <a14:foregroundMark x1="52800" y1="23198" x2="51000" y2="14024"/>
                        <a14:foregroundMark x1="51000" y1="14024" x2="50500" y2="13696"/>
                        <a14:foregroundMark x1="49400" y1="15924" x2="50000" y2="7798"/>
                        <a14:foregroundMark x1="40400" y1="6684" x2="51700" y2="7012"/>
                        <a14:foregroundMark x1="51700" y1="7012" x2="53400" y2="6684"/>
                        <a14:foregroundMark x1="46000" y1="4456" x2="58500" y2="4784"/>
                        <a14:backgroundMark x1="93500" y1="93316" x2="91200" y2="98493"/>
                        <a14:backgroundMark x1="32500" y1="99607" x2="32500" y2="99607"/>
                        <a14:backgroundMark x1="45500" y1="99607" x2="37000" y2="99607"/>
                        <a14:backgroundMark x1="97500" y1="98493" x2="99700" y2="93316"/>
                        <a14:backgroundMark x1="91200" y1="98886" x2="94100" y2="96265"/>
                        <a14:backgroundMark x1="92900" y1="98165" x2="95200" y2="95937"/>
                        <a14:backgroundMark x1="94600" y1="99279" x2="96300" y2="94430"/>
                      </a14:backgroundRemoval>
                    </a14:imgEffect>
                  </a14:imgLayer>
                </a14:imgProps>
              </a:ext>
              <a:ext uri="{28A0092B-C50C-407E-A947-70E740481C1C}">
                <a14:useLocalDpi xmlns:a14="http://schemas.microsoft.com/office/drawing/2010/main" val="0"/>
              </a:ext>
            </a:extLst>
          </a:blip>
          <a:srcRect/>
          <a:stretch>
            <a:fillRect/>
          </a:stretch>
        </p:blipFill>
        <p:spPr bwMode="auto">
          <a:xfrm>
            <a:off x="219926" y="1366268"/>
            <a:ext cx="3023810" cy="461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413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A6CF-C08D-4EDD-EC66-EE01A6DF4D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DF7994A-6AAD-759F-6970-F3CDD1E2AD94}"/>
              </a:ext>
            </a:extLst>
          </p:cNvPr>
          <p:cNvSpPr txBox="1"/>
          <p:nvPr/>
        </p:nvSpPr>
        <p:spPr>
          <a:xfrm>
            <a:off x="3584129" y="214524"/>
            <a:ext cx="8151098" cy="646331"/>
          </a:xfrm>
          <a:prstGeom prst="rect">
            <a:avLst/>
          </a:prstGeom>
          <a:noFill/>
        </p:spPr>
        <p:txBody>
          <a:bodyPr wrap="square">
            <a:spAutoFit/>
          </a:bodyPr>
          <a:lstStyle/>
          <a:p>
            <a:r>
              <a:rPr lang="uk-UA" b="1" i="0" dirty="0">
                <a:solidFill>
                  <a:srgbClr val="000000"/>
                </a:solidFill>
                <a:effectLst/>
                <a:latin typeface="Montserrat" pitchFamily="2" charset="77"/>
              </a:rPr>
              <a:t>Текіла </a:t>
            </a:r>
            <a:r>
              <a:rPr lang="en-US" b="1" i="0" dirty="0">
                <a:solidFill>
                  <a:srgbClr val="333333"/>
                </a:solidFill>
                <a:effectLst/>
                <a:latin typeface="Circe"/>
              </a:rPr>
              <a:t>Kah Reposado</a:t>
            </a:r>
          </a:p>
          <a:p>
            <a:pPr algn="l"/>
            <a:endParaRPr lang="en-US" b="1" i="0" dirty="0">
              <a:solidFill>
                <a:srgbClr val="000000"/>
              </a:solidFill>
              <a:effectLst/>
              <a:latin typeface="Montserrat" pitchFamily="2" charset="77"/>
            </a:endParaRPr>
          </a:p>
        </p:txBody>
      </p:sp>
      <p:sp>
        <p:nvSpPr>
          <p:cNvPr id="7" name="TextBox 6">
            <a:extLst>
              <a:ext uri="{FF2B5EF4-FFF2-40B4-BE49-F238E27FC236}">
                <a16:creationId xmlns:a16="http://schemas.microsoft.com/office/drawing/2014/main" id="{A4D32FDE-1D22-D798-CA50-BB2A25C87430}"/>
              </a:ext>
            </a:extLst>
          </p:cNvPr>
          <p:cNvSpPr txBox="1"/>
          <p:nvPr/>
        </p:nvSpPr>
        <p:spPr>
          <a:xfrm>
            <a:off x="3584129" y="627702"/>
            <a:ext cx="1376855" cy="369332"/>
          </a:xfrm>
          <a:prstGeom prst="rect">
            <a:avLst/>
          </a:prstGeom>
          <a:noFill/>
        </p:spPr>
        <p:txBody>
          <a:bodyPr wrap="square">
            <a:spAutoFit/>
          </a:bodyPr>
          <a:lstStyle/>
          <a:p>
            <a:r>
              <a:rPr lang="en-US" b="0" i="0" dirty="0">
                <a:solidFill>
                  <a:srgbClr val="2A2731"/>
                </a:solidFill>
                <a:effectLst/>
                <a:latin typeface="proxima-nova"/>
              </a:rPr>
              <a:t>0,7</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8E4B28D0-D261-DCE6-9D0F-E0F49C52BB26}"/>
              </a:ext>
            </a:extLst>
          </p:cNvPr>
          <p:cNvSpPr txBox="1"/>
          <p:nvPr/>
        </p:nvSpPr>
        <p:spPr>
          <a:xfrm>
            <a:off x="3579198" y="1912112"/>
            <a:ext cx="8475641" cy="1754326"/>
          </a:xfrm>
          <a:prstGeom prst="rect">
            <a:avLst/>
          </a:prstGeom>
          <a:noFill/>
        </p:spPr>
        <p:txBody>
          <a:bodyPr wrap="square">
            <a:spAutoFit/>
          </a:bodyPr>
          <a:lstStyle/>
          <a:p>
            <a:r>
              <a:rPr lang="en-US" sz="1200" b="0" i="0" dirty="0">
                <a:solidFill>
                  <a:srgbClr val="000000"/>
                </a:solidFill>
                <a:effectLst/>
                <a:latin typeface="Circe"/>
              </a:rPr>
              <a:t>KAH Reposado - </a:t>
            </a:r>
            <a:r>
              <a:rPr lang="uk-UA" sz="1200" b="0" i="0" dirty="0">
                <a:solidFill>
                  <a:srgbClr val="000000"/>
                </a:solidFill>
                <a:effectLst/>
                <a:latin typeface="Circe"/>
              </a:rPr>
              <a:t>витвір мистецтва об'ємом 0,7 літра. Скарби віків і вікові традиції в одному філігранному напої, який може прикрасити будь-який вечір тільки своєю присутністю.</a:t>
            </a:r>
            <a:br>
              <a:rPr lang="uk-UA" sz="1200" dirty="0"/>
            </a:br>
            <a:r>
              <a:rPr lang="uk-UA" sz="1200" b="0" i="0" dirty="0">
                <a:solidFill>
                  <a:srgbClr val="000000"/>
                </a:solidFill>
                <a:effectLst/>
                <a:latin typeface="Circe"/>
              </a:rPr>
              <a:t>Пляшка - відсилання до атрибуту ритуалів «</a:t>
            </a:r>
            <a:r>
              <a:rPr lang="en-US" sz="1200" b="0" i="0" dirty="0">
                <a:solidFill>
                  <a:srgbClr val="000000"/>
                </a:solidFill>
                <a:effectLst/>
                <a:latin typeface="Circe"/>
              </a:rPr>
              <a:t>Dia de </a:t>
            </a:r>
            <a:r>
              <a:rPr lang="en-US" sz="1200" b="0" i="0" dirty="0" err="1">
                <a:solidFill>
                  <a:srgbClr val="000000"/>
                </a:solidFill>
                <a:effectLst/>
                <a:latin typeface="Circe"/>
              </a:rPr>
              <a:t>los</a:t>
            </a:r>
            <a:r>
              <a:rPr lang="en-US" sz="1200" b="0" i="0" dirty="0">
                <a:solidFill>
                  <a:srgbClr val="000000"/>
                </a:solidFill>
                <a:effectLst/>
                <a:latin typeface="Circe"/>
              </a:rPr>
              <a:t> Muertos», </a:t>
            </a:r>
            <a:r>
              <a:rPr lang="uk-UA" sz="1200" b="0" i="0" dirty="0">
                <a:solidFill>
                  <a:srgbClr val="000000"/>
                </a:solidFill>
                <a:effectLst/>
                <a:latin typeface="Circe"/>
              </a:rPr>
              <a:t>які були покликані заспокоїти демонів і зберегти мир на Землі. Називався він </a:t>
            </a:r>
            <a:r>
              <a:rPr lang="en-US" sz="1200" b="0" i="0" dirty="0">
                <a:solidFill>
                  <a:srgbClr val="000000"/>
                </a:solidFill>
                <a:effectLst/>
                <a:latin typeface="Circe"/>
              </a:rPr>
              <a:t>Calaveras, </a:t>
            </a:r>
            <a:r>
              <a:rPr lang="uk-UA" sz="1200" b="0" i="0" dirty="0">
                <a:solidFill>
                  <a:srgbClr val="000000"/>
                </a:solidFill>
                <a:effectLst/>
                <a:latin typeface="Circe"/>
              </a:rPr>
              <a:t>що означає «цукрові черепа».</a:t>
            </a:r>
            <a:br>
              <a:rPr lang="uk-UA" sz="1200" dirty="0"/>
            </a:br>
            <a:r>
              <a:rPr lang="uk-UA" sz="1200" b="0" i="0" dirty="0">
                <a:solidFill>
                  <a:srgbClr val="000000"/>
                </a:solidFill>
                <a:effectLst/>
                <a:latin typeface="Circe"/>
              </a:rPr>
              <a:t>Примітно, що ви не знайдете ніде дві ідентичні пляшки текіли </a:t>
            </a:r>
            <a:r>
              <a:rPr lang="uk-UA" sz="1200" b="0" i="0" dirty="0" err="1">
                <a:solidFill>
                  <a:srgbClr val="000000"/>
                </a:solidFill>
                <a:effectLst/>
                <a:latin typeface="Circe"/>
              </a:rPr>
              <a:t>Ках</a:t>
            </a:r>
            <a:r>
              <a:rPr lang="uk-UA" sz="1200" b="0" i="0" dirty="0">
                <a:solidFill>
                  <a:srgbClr val="000000"/>
                </a:solidFill>
                <a:effectLst/>
                <a:latin typeface="Circe"/>
              </a:rPr>
              <a:t> </a:t>
            </a:r>
            <a:r>
              <a:rPr lang="uk-UA" sz="1200" b="0" i="0" dirty="0" err="1">
                <a:solidFill>
                  <a:srgbClr val="000000"/>
                </a:solidFill>
                <a:effectLst/>
                <a:latin typeface="Circe"/>
              </a:rPr>
              <a:t>Репосандо</a:t>
            </a:r>
            <a:r>
              <a:rPr lang="uk-UA" sz="1200" b="0" i="0" dirty="0">
                <a:solidFill>
                  <a:srgbClr val="000000"/>
                </a:solidFill>
                <a:effectLst/>
                <a:latin typeface="Circe"/>
              </a:rPr>
              <a:t>. Кожна має унікальний дизайн, і хоч трохи, але відрізняються один від одного, так як зроблені вручну.</a:t>
            </a:r>
            <a:br>
              <a:rPr lang="uk-UA" sz="1200" dirty="0"/>
            </a:br>
            <a:r>
              <a:rPr lang="uk-UA" sz="1200" b="0" i="0" dirty="0">
                <a:solidFill>
                  <a:srgbClr val="000000"/>
                </a:solidFill>
                <a:effectLst/>
                <a:latin typeface="Circe"/>
              </a:rPr>
              <a:t>Цей вид текіли виготовляється з блакитної агави, 10 місяців витримується в дубових бочках сорти </a:t>
            </a:r>
            <a:r>
              <a:rPr lang="uk-UA" sz="1200" b="0" i="0" dirty="0" err="1">
                <a:solidFill>
                  <a:srgbClr val="000000"/>
                </a:solidFill>
                <a:effectLst/>
                <a:latin typeface="Circe"/>
              </a:rPr>
              <a:t>Лімузен</a:t>
            </a:r>
            <a:r>
              <a:rPr lang="uk-UA" sz="1200" b="0" i="0" dirty="0">
                <a:solidFill>
                  <a:srgbClr val="000000"/>
                </a:solidFill>
                <a:effectLst/>
                <a:latin typeface="Circe"/>
              </a:rPr>
              <a:t> (французьке дерево, що використовується при виготовленні кращих коньяків провінції Шампань). Синтез цих рослин дає унікальний аромат і смак, що занурює нас в стародавні ритуали народів Мексики.</a:t>
            </a:r>
            <a:endParaRPr lang="uk-UA" sz="1200" dirty="0"/>
          </a:p>
        </p:txBody>
      </p:sp>
      <p:sp>
        <p:nvSpPr>
          <p:cNvPr id="10" name="TextBox 9">
            <a:extLst>
              <a:ext uri="{FF2B5EF4-FFF2-40B4-BE49-F238E27FC236}">
                <a16:creationId xmlns:a16="http://schemas.microsoft.com/office/drawing/2014/main" id="{C02376B1-408A-2533-87AB-B8F9C918D46F}"/>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A4F355FE-7374-B4DB-6B41-59459660EB4F}"/>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54C321F3-9BDC-35AB-AFD8-11A5E0B7583C}"/>
              </a:ext>
            </a:extLst>
          </p:cNvPr>
          <p:cNvSpPr txBox="1"/>
          <p:nvPr/>
        </p:nvSpPr>
        <p:spPr>
          <a:xfrm>
            <a:off x="3579199" y="4126945"/>
            <a:ext cx="2359572" cy="523220"/>
          </a:xfrm>
          <a:prstGeom prst="rect">
            <a:avLst/>
          </a:prstGeom>
          <a:noFill/>
        </p:spPr>
        <p:txBody>
          <a:bodyPr wrap="square">
            <a:spAutoFit/>
          </a:bodyPr>
          <a:lstStyle/>
          <a:p>
            <a:br>
              <a:rPr lang="uk-UA" sz="1400" dirty="0"/>
            </a:br>
            <a:r>
              <a:rPr lang="uk-UA" sz="1400" b="0" i="0" u="none" strike="noStrike" dirty="0">
                <a:effectLst/>
                <a:latin typeface="Montserrat" pitchFamily="2" charset="77"/>
                <a:hlinkClick r:id="rId2"/>
              </a:rPr>
              <a:t>Мексика</a:t>
            </a:r>
            <a:endParaRPr lang="en-UA" sz="1400" dirty="0"/>
          </a:p>
        </p:txBody>
      </p:sp>
      <p:sp>
        <p:nvSpPr>
          <p:cNvPr id="16" name="TextBox 15">
            <a:extLst>
              <a:ext uri="{FF2B5EF4-FFF2-40B4-BE49-F238E27FC236}">
                <a16:creationId xmlns:a16="http://schemas.microsoft.com/office/drawing/2014/main" id="{3A6A3463-CBF3-D89A-D46E-FA470A1B0907}"/>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6754E959-6274-6EA4-9721-D811837A5DA1}"/>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40</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C2337333-92B2-B411-2AC7-6FD71043650B}"/>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DE23290-2D5A-BB2C-0594-4259AB7E51B1}"/>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3"/>
              </a:rPr>
              <a:t>Kah</a:t>
            </a:r>
            <a:endParaRPr lang="en-UA" dirty="0"/>
          </a:p>
        </p:txBody>
      </p:sp>
      <p:sp>
        <p:nvSpPr>
          <p:cNvPr id="20" name="TextBox 19">
            <a:extLst>
              <a:ext uri="{FF2B5EF4-FFF2-40B4-BE49-F238E27FC236}">
                <a16:creationId xmlns:a16="http://schemas.microsoft.com/office/drawing/2014/main" id="{B2A2F511-CB39-C8DE-47AD-3AF8939F0C92}"/>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3793 </a:t>
            </a:r>
            <a:r>
              <a:rPr lang="uk-UA" sz="2000" b="1" i="0" dirty="0">
                <a:solidFill>
                  <a:srgbClr val="2A2731"/>
                </a:solidFill>
                <a:effectLst/>
                <a:latin typeface="proxima-nova"/>
              </a:rPr>
              <a:t>грн</a:t>
            </a:r>
            <a:endParaRPr lang="en-UA" sz="2000" b="1" dirty="0"/>
          </a:p>
        </p:txBody>
      </p:sp>
      <p:pic>
        <p:nvPicPr>
          <p:cNvPr id="48130" name="Picture 2" descr="Текіла Ках Репосадо / Kah Reposado, 40%, 0.7л">
            <a:extLst>
              <a:ext uri="{FF2B5EF4-FFF2-40B4-BE49-F238E27FC236}">
                <a16:creationId xmlns:a16="http://schemas.microsoft.com/office/drawing/2014/main" id="{34A0E645-6409-A696-B91C-4E208905D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14" y="1177114"/>
            <a:ext cx="2942817" cy="392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20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DB69BB43-F368-98DD-2EA8-7D4867CBD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55325-9DCE-E62A-DE3B-525349121957}"/>
              </a:ext>
            </a:extLst>
          </p:cNvPr>
          <p:cNvSpPr>
            <a:spLocks noGrp="1"/>
          </p:cNvSpPr>
          <p:nvPr>
            <p:ph type="ctrTitle"/>
          </p:nvPr>
        </p:nvSpPr>
        <p:spPr/>
        <p:txBody>
          <a:bodyPr/>
          <a:lstStyle/>
          <a:p>
            <a:r>
              <a:rPr lang="uk-UA" dirty="0"/>
              <a:t>лікер</a:t>
            </a:r>
            <a:endParaRPr lang="en-UA" dirty="0"/>
          </a:p>
        </p:txBody>
      </p:sp>
    </p:spTree>
    <p:extLst>
      <p:ext uri="{BB962C8B-B14F-4D97-AF65-F5344CB8AC3E}">
        <p14:creationId xmlns:p14="http://schemas.microsoft.com/office/powerpoint/2010/main" val="360118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16F6D-61E1-845E-14DD-070960B2A9F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3453DF-E1E5-8D7F-BE27-A3AF2352F530}"/>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Лікер </a:t>
            </a:r>
            <a:r>
              <a:rPr lang="en-US" b="1" i="0" dirty="0" err="1">
                <a:solidFill>
                  <a:srgbClr val="333333"/>
                </a:solidFill>
                <a:effectLst/>
                <a:latin typeface="Circe"/>
              </a:rPr>
              <a:t>Jagermeister</a:t>
            </a:r>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51FCC3FA-F781-C54B-6880-9E60251D1E25}"/>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C97C6DFB-C6B9-5436-2054-F26E0D9578D0}"/>
              </a:ext>
            </a:extLst>
          </p:cNvPr>
          <p:cNvSpPr txBox="1"/>
          <p:nvPr/>
        </p:nvSpPr>
        <p:spPr>
          <a:xfrm>
            <a:off x="3625144" y="1867236"/>
            <a:ext cx="8156028" cy="1938992"/>
          </a:xfrm>
          <a:prstGeom prst="rect">
            <a:avLst/>
          </a:prstGeom>
          <a:noFill/>
        </p:spPr>
        <p:txBody>
          <a:bodyPr wrap="square">
            <a:spAutoFit/>
          </a:bodyPr>
          <a:lstStyle/>
          <a:p>
            <a:r>
              <a:rPr lang="en-US" sz="1200" b="0" i="0" dirty="0" err="1">
                <a:solidFill>
                  <a:srgbClr val="000000"/>
                </a:solidFill>
                <a:effectLst/>
                <a:latin typeface="Circe"/>
              </a:rPr>
              <a:t>Jagermeister</a:t>
            </a:r>
            <a:r>
              <a:rPr lang="en-US" sz="1200" b="0" i="0" dirty="0">
                <a:solidFill>
                  <a:srgbClr val="000000"/>
                </a:solidFill>
                <a:effectLst/>
                <a:latin typeface="Circe"/>
              </a:rPr>
              <a:t> (0,7 </a:t>
            </a:r>
            <a:r>
              <a:rPr lang="uk-UA" sz="1200" b="0" i="0" dirty="0">
                <a:solidFill>
                  <a:srgbClr val="000000"/>
                </a:solidFill>
                <a:effectLst/>
                <a:latin typeface="Circe"/>
              </a:rPr>
              <a:t>л) - найбільш німецьке з усіх існуючих в Німеччині напоїв. Смак настойки вже давно став візитною карткою багатьох міст, зокрема - Берліна. Його різнобічна палітра гастрономічних характеристик вражає кожного разу, коли він торкається ваших губ, незалежно, перший або сотий раз ви пробуєте цей лікер. </a:t>
            </a:r>
            <a:br>
              <a:rPr lang="uk-UA" sz="1200" dirty="0"/>
            </a:br>
            <a:r>
              <a:rPr lang="uk-UA" sz="1200" b="0" i="0" dirty="0">
                <a:solidFill>
                  <a:srgbClr val="000000"/>
                </a:solidFill>
                <a:effectLst/>
                <a:latin typeface="Circe"/>
              </a:rPr>
              <a:t>В складі напою, згідно з легендою, налічується близько 56 різноманітних трав, коренів і екстрактів. Точні найменування і пропорції не називаються, щоб захистити світ від підробок. </a:t>
            </a:r>
            <a:br>
              <a:rPr lang="uk-UA" sz="1200" dirty="0"/>
            </a:br>
            <a:br>
              <a:rPr lang="uk-UA" sz="1200" dirty="0"/>
            </a:br>
            <a:r>
              <a:rPr lang="uk-UA" sz="1200" b="0" i="0" dirty="0">
                <a:solidFill>
                  <a:srgbClr val="000000"/>
                </a:solidFill>
                <a:effectLst/>
                <a:latin typeface="Circe"/>
              </a:rPr>
              <a:t>Процес приготування максимально простий і неймовірно складний водночас. Об'єднавши всі складові в єдину лінію, і перегнавши, лікер настоюється протягом 1 року, знаходячи потрібну консистенцію і концентрацію смаків і ароматів, і тільки після цього розливається по пляшках. Проходить ця процедура в дубових бочках першого наповнення, щоб не впливати на внутрішній букет «непотрібними» гастрономічними показниками. </a:t>
            </a:r>
            <a:endParaRPr lang="en-UA" sz="1200" dirty="0"/>
          </a:p>
        </p:txBody>
      </p:sp>
      <p:sp>
        <p:nvSpPr>
          <p:cNvPr id="10" name="TextBox 9">
            <a:extLst>
              <a:ext uri="{FF2B5EF4-FFF2-40B4-BE49-F238E27FC236}">
                <a16:creationId xmlns:a16="http://schemas.microsoft.com/office/drawing/2014/main" id="{A23DC365-37FD-F628-9790-0FAAB88081EC}"/>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E6594865-D4D2-ACB2-CAF7-5CD006F07AB1}"/>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F54E7B4A-2D68-EC5D-5C4D-DA43B53FA2C0}"/>
              </a:ext>
            </a:extLst>
          </p:cNvPr>
          <p:cNvSpPr txBox="1"/>
          <p:nvPr/>
        </p:nvSpPr>
        <p:spPr>
          <a:xfrm>
            <a:off x="3736428" y="4317330"/>
            <a:ext cx="2359572" cy="369332"/>
          </a:xfrm>
          <a:prstGeom prst="rect">
            <a:avLst/>
          </a:prstGeom>
          <a:noFill/>
        </p:spPr>
        <p:txBody>
          <a:bodyPr wrap="square">
            <a:spAutoFit/>
          </a:bodyPr>
          <a:lstStyle/>
          <a:p>
            <a:r>
              <a:rPr lang="uk-UA" b="0" i="0" dirty="0" err="1">
                <a:solidFill>
                  <a:srgbClr val="2A2731"/>
                </a:solidFill>
                <a:effectLst/>
                <a:latin typeface="proxima-nova"/>
              </a:rPr>
              <a:t>Німечинна</a:t>
            </a:r>
            <a:endParaRPr lang="en-UA" dirty="0"/>
          </a:p>
        </p:txBody>
      </p:sp>
      <p:sp>
        <p:nvSpPr>
          <p:cNvPr id="16" name="TextBox 15">
            <a:extLst>
              <a:ext uri="{FF2B5EF4-FFF2-40B4-BE49-F238E27FC236}">
                <a16:creationId xmlns:a16="http://schemas.microsoft.com/office/drawing/2014/main" id="{5413290B-C428-D71F-3A76-C39E323EFAB3}"/>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66F9E7BA-25EE-B3E7-EA7A-EB473F6956E0}"/>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35</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F16099B2-0D62-9187-5697-2742F9A3427B}"/>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C95D260D-C67D-D4DE-ADC2-4D78B3526821}"/>
              </a:ext>
            </a:extLst>
          </p:cNvPr>
          <p:cNvSpPr txBox="1"/>
          <p:nvPr/>
        </p:nvSpPr>
        <p:spPr>
          <a:xfrm>
            <a:off x="3646815" y="6245322"/>
            <a:ext cx="1376855" cy="369332"/>
          </a:xfrm>
          <a:prstGeom prst="rect">
            <a:avLst/>
          </a:prstGeom>
          <a:noFill/>
        </p:spPr>
        <p:txBody>
          <a:bodyPr wrap="square">
            <a:spAutoFit/>
          </a:bodyPr>
          <a:lstStyle/>
          <a:p>
            <a:r>
              <a:rPr lang="en-US" b="0" i="0" u="sng" dirty="0">
                <a:solidFill>
                  <a:srgbClr val="CD4631"/>
                </a:solidFill>
                <a:effectLst/>
                <a:latin typeface="Circe"/>
                <a:hlinkClick r:id="rId2"/>
              </a:rPr>
              <a:t>Jagermeister</a:t>
            </a:r>
            <a:endParaRPr lang="en-UA" dirty="0"/>
          </a:p>
        </p:txBody>
      </p:sp>
      <p:sp>
        <p:nvSpPr>
          <p:cNvPr id="20" name="TextBox 19">
            <a:extLst>
              <a:ext uri="{FF2B5EF4-FFF2-40B4-BE49-F238E27FC236}">
                <a16:creationId xmlns:a16="http://schemas.microsoft.com/office/drawing/2014/main" id="{EF7D5BDF-192F-E40D-402E-93D5FAD2988A}"/>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59</a:t>
            </a:r>
            <a:r>
              <a:rPr lang="en-US" sz="2000" b="1" i="0" dirty="0">
                <a:solidFill>
                  <a:srgbClr val="2A2731"/>
                </a:solidFill>
                <a:effectLst/>
                <a:latin typeface="proxima-nova"/>
              </a:rPr>
              <a:t>9</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AE959E5C-1E0F-B7CF-EDA6-F972A6A97096}"/>
              </a:ext>
            </a:extLst>
          </p:cNvPr>
          <p:cNvPicPr>
            <a:picLocks noChangeAspect="1"/>
          </p:cNvPicPr>
          <p:nvPr/>
        </p:nvPicPr>
        <p:blipFill>
          <a:blip r:embed="rId3"/>
          <a:stretch>
            <a:fillRect/>
          </a:stretch>
        </p:blipFill>
        <p:spPr>
          <a:xfrm>
            <a:off x="395588" y="0"/>
            <a:ext cx="3023810" cy="6858000"/>
          </a:xfrm>
          <a:prstGeom prst="rect">
            <a:avLst/>
          </a:prstGeom>
        </p:spPr>
      </p:pic>
    </p:spTree>
    <p:extLst>
      <p:ext uri="{BB962C8B-B14F-4D97-AF65-F5344CB8AC3E}">
        <p14:creationId xmlns:p14="http://schemas.microsoft.com/office/powerpoint/2010/main" val="3118224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FD94-6520-6EC3-94A2-498E539341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93A370B-F93A-23AF-45A6-A1BA93550E4F}"/>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000000"/>
                </a:solidFill>
                <a:effectLst/>
                <a:latin typeface="Montserrat" pitchFamily="2" charset="77"/>
              </a:rPr>
              <a:t>Лікер </a:t>
            </a:r>
            <a:r>
              <a:rPr lang="en-US" b="1" i="0" dirty="0" err="1">
                <a:solidFill>
                  <a:srgbClr val="000000"/>
                </a:solidFill>
                <a:effectLst/>
                <a:latin typeface="Montserrat" pitchFamily="2" charset="77"/>
              </a:rPr>
              <a:t>Luxco</a:t>
            </a:r>
            <a:r>
              <a:rPr lang="en-US" b="1" i="0" dirty="0">
                <a:solidFill>
                  <a:srgbClr val="000000"/>
                </a:solidFill>
                <a:effectLst/>
                <a:latin typeface="Montserrat" pitchFamily="2" charset="77"/>
              </a:rPr>
              <a:t> </a:t>
            </a:r>
            <a:r>
              <a:rPr lang="en-US" b="1" i="0" dirty="0" err="1">
                <a:solidFill>
                  <a:srgbClr val="000000"/>
                </a:solidFill>
                <a:effectLst/>
                <a:latin typeface="Montserrat" pitchFamily="2" charset="77"/>
              </a:rPr>
              <a:t>St.Brendan's</a:t>
            </a:r>
            <a:r>
              <a:rPr lang="en-US" b="1" i="0" dirty="0">
                <a:solidFill>
                  <a:srgbClr val="000000"/>
                </a:solidFill>
                <a:effectLst/>
                <a:latin typeface="Montserrat" pitchFamily="2" charset="77"/>
              </a:rPr>
              <a:t> Premium Irish </a:t>
            </a:r>
            <a:r>
              <a:rPr lang="en-US" b="1" i="0" dirty="0" err="1">
                <a:solidFill>
                  <a:srgbClr val="000000"/>
                </a:solidFill>
                <a:effectLst/>
                <a:latin typeface="Montserrat" pitchFamily="2" charset="77"/>
              </a:rPr>
              <a:t>Gream</a:t>
            </a:r>
            <a:endParaRPr lang="en-US" b="1" i="0" dirty="0">
              <a:solidFill>
                <a:srgbClr val="000000"/>
              </a:solidFill>
              <a:effectLst/>
              <a:latin typeface="Montserrat" pitchFamily="2" charset="77"/>
            </a:endParaRPr>
          </a:p>
        </p:txBody>
      </p:sp>
      <p:sp>
        <p:nvSpPr>
          <p:cNvPr id="7" name="TextBox 6">
            <a:extLst>
              <a:ext uri="{FF2B5EF4-FFF2-40B4-BE49-F238E27FC236}">
                <a16:creationId xmlns:a16="http://schemas.microsoft.com/office/drawing/2014/main" id="{932F1BB7-2889-B7AC-8487-41275FE2E8F0}"/>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62E8E968-02F9-42AA-DE2E-76C85F372023}"/>
              </a:ext>
            </a:extLst>
          </p:cNvPr>
          <p:cNvSpPr txBox="1"/>
          <p:nvPr/>
        </p:nvSpPr>
        <p:spPr>
          <a:xfrm>
            <a:off x="3625144" y="1867236"/>
            <a:ext cx="8156028" cy="954107"/>
          </a:xfrm>
          <a:prstGeom prst="rect">
            <a:avLst/>
          </a:prstGeom>
          <a:noFill/>
        </p:spPr>
        <p:txBody>
          <a:bodyPr wrap="square">
            <a:spAutoFit/>
          </a:bodyPr>
          <a:lstStyle/>
          <a:p>
            <a:r>
              <a:rPr lang="en-US" sz="1400" b="1" dirty="0"/>
              <a:t>St. Brendan's Premium Irish Cream</a:t>
            </a:r>
            <a:r>
              <a:rPr lang="en-US" sz="1400" dirty="0"/>
              <a:t> – </a:t>
            </a:r>
            <a:r>
              <a:rPr lang="uk-UA" sz="1400" dirty="0"/>
              <a:t>це преміальний ірландський лікер, що поєднує в собі справжній ірландський віскі та свіжі вершки. Лікер має багатий вершковий смак з нотками шоколаду, карамелі та ванілі, створюючи ніжний, шовковистий </a:t>
            </a:r>
            <a:r>
              <a:rPr lang="uk-UA" sz="1400" dirty="0" err="1"/>
              <a:t>післясмак</a:t>
            </a:r>
            <a:r>
              <a:rPr lang="uk-UA" sz="1400" dirty="0"/>
              <a:t>. Відомий своїм делікатним і вишуканим смаком, </a:t>
            </a:r>
            <a:r>
              <a:rPr lang="en-US" sz="1400" i="1" dirty="0"/>
              <a:t>St. Brendan's</a:t>
            </a:r>
            <a:r>
              <a:rPr lang="en-US" sz="1400" dirty="0"/>
              <a:t> </a:t>
            </a:r>
            <a:r>
              <a:rPr lang="uk-UA" sz="1400" dirty="0"/>
              <a:t>чудово підходить як для самостійного вживання, так і для додавання в каву чи десерти.</a:t>
            </a:r>
            <a:endParaRPr lang="en-UA" sz="1400" dirty="0"/>
          </a:p>
        </p:txBody>
      </p:sp>
      <p:sp>
        <p:nvSpPr>
          <p:cNvPr id="10" name="TextBox 9">
            <a:extLst>
              <a:ext uri="{FF2B5EF4-FFF2-40B4-BE49-F238E27FC236}">
                <a16:creationId xmlns:a16="http://schemas.microsoft.com/office/drawing/2014/main" id="{C2325A5A-2268-02BD-1F01-62891EE88542}"/>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678EFFB5-6564-AC7F-8C95-F788545E3DA4}"/>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8560312-3C58-CD9F-3B9C-C5D8949BBBA4}"/>
              </a:ext>
            </a:extLst>
          </p:cNvPr>
          <p:cNvSpPr txBox="1"/>
          <p:nvPr/>
        </p:nvSpPr>
        <p:spPr>
          <a:xfrm>
            <a:off x="3736428" y="4317330"/>
            <a:ext cx="2359572" cy="369332"/>
          </a:xfrm>
          <a:prstGeom prst="rect">
            <a:avLst/>
          </a:prstGeom>
          <a:noFill/>
        </p:spPr>
        <p:txBody>
          <a:bodyPr wrap="square">
            <a:spAutoFit/>
          </a:bodyPr>
          <a:lstStyle/>
          <a:p>
            <a:r>
              <a:rPr lang="uk-UA" b="0" i="0" dirty="0">
                <a:solidFill>
                  <a:srgbClr val="2A2731"/>
                </a:solidFill>
                <a:effectLst/>
                <a:latin typeface="proxima-nova"/>
              </a:rPr>
              <a:t>Ірландія</a:t>
            </a:r>
            <a:endParaRPr lang="en-UA" dirty="0"/>
          </a:p>
        </p:txBody>
      </p:sp>
      <p:sp>
        <p:nvSpPr>
          <p:cNvPr id="16" name="TextBox 15">
            <a:extLst>
              <a:ext uri="{FF2B5EF4-FFF2-40B4-BE49-F238E27FC236}">
                <a16:creationId xmlns:a16="http://schemas.microsoft.com/office/drawing/2014/main" id="{9AB44131-8698-FDC9-1BC2-DA8F8753364C}"/>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0CADD716-F7B6-525E-9AB4-18B48CA5A229}"/>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17 %</a:t>
            </a:r>
            <a:endParaRPr lang="en-UA" dirty="0"/>
          </a:p>
        </p:txBody>
      </p:sp>
      <p:sp>
        <p:nvSpPr>
          <p:cNvPr id="18" name="TextBox 17">
            <a:extLst>
              <a:ext uri="{FF2B5EF4-FFF2-40B4-BE49-F238E27FC236}">
                <a16:creationId xmlns:a16="http://schemas.microsoft.com/office/drawing/2014/main" id="{72FB06CE-BAD4-7712-5873-C73403F31537}"/>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98C44228-3FB8-12D8-8D9C-A01109FFC8DC}"/>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Saint Brendan's</a:t>
            </a:r>
            <a:endParaRPr lang="en-UA" dirty="0"/>
          </a:p>
        </p:txBody>
      </p:sp>
      <p:sp>
        <p:nvSpPr>
          <p:cNvPr id="20" name="TextBox 19">
            <a:extLst>
              <a:ext uri="{FF2B5EF4-FFF2-40B4-BE49-F238E27FC236}">
                <a16:creationId xmlns:a16="http://schemas.microsoft.com/office/drawing/2014/main" id="{55F6D567-9326-9120-EB3D-D60F585830A4}"/>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937</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30CAB284-F1BC-56D3-8035-620D10C13D79}"/>
              </a:ext>
            </a:extLst>
          </p:cNvPr>
          <p:cNvPicPr>
            <a:picLocks noChangeAspect="1"/>
          </p:cNvPicPr>
          <p:nvPr/>
        </p:nvPicPr>
        <p:blipFill>
          <a:blip r:embed="rId3"/>
          <a:stretch>
            <a:fillRect/>
          </a:stretch>
        </p:blipFill>
        <p:spPr>
          <a:xfrm>
            <a:off x="297463" y="1270335"/>
            <a:ext cx="3072407" cy="4317330"/>
          </a:xfrm>
          <a:prstGeom prst="rect">
            <a:avLst/>
          </a:prstGeom>
        </p:spPr>
      </p:pic>
    </p:spTree>
    <p:extLst>
      <p:ext uri="{BB962C8B-B14F-4D97-AF65-F5344CB8AC3E}">
        <p14:creationId xmlns:p14="http://schemas.microsoft.com/office/powerpoint/2010/main" val="3993774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9628E-47E8-6286-C053-BDFDDC298B7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B1236D-3DEF-8691-C319-A49C047FCD5E}"/>
              </a:ext>
            </a:extLst>
          </p:cNvPr>
          <p:cNvSpPr txBox="1"/>
          <p:nvPr/>
        </p:nvSpPr>
        <p:spPr>
          <a:xfrm>
            <a:off x="3584128" y="214524"/>
            <a:ext cx="7262547" cy="369332"/>
          </a:xfrm>
          <a:prstGeom prst="rect">
            <a:avLst/>
          </a:prstGeom>
          <a:noFill/>
        </p:spPr>
        <p:txBody>
          <a:bodyPr wrap="square">
            <a:spAutoFit/>
          </a:bodyPr>
          <a:lstStyle/>
          <a:p>
            <a:pPr algn="l"/>
            <a:r>
              <a:rPr lang="uk-UA" b="1" i="0" dirty="0">
                <a:solidFill>
                  <a:srgbClr val="000000"/>
                </a:solidFill>
                <a:effectLst/>
                <a:latin typeface="Montserrat" pitchFamily="2" charset="77"/>
              </a:rPr>
              <a:t>Коньяк </a:t>
            </a:r>
            <a:r>
              <a:rPr lang="en-US" b="1" i="0" dirty="0">
                <a:solidFill>
                  <a:srgbClr val="000000"/>
                </a:solidFill>
                <a:effectLst/>
                <a:latin typeface="Montserrat" pitchFamily="2" charset="77"/>
              </a:rPr>
              <a:t>Ferrand Claude </a:t>
            </a:r>
            <a:r>
              <a:rPr lang="en-US" b="1" i="0" dirty="0" err="1">
                <a:solidFill>
                  <a:srgbClr val="000000"/>
                </a:solidFill>
                <a:effectLst/>
                <a:latin typeface="Montserrat" pitchFamily="2" charset="77"/>
              </a:rPr>
              <a:t>Chatelier</a:t>
            </a:r>
            <a:r>
              <a:rPr lang="en-US" b="1" i="0" dirty="0">
                <a:solidFill>
                  <a:srgbClr val="000000"/>
                </a:solidFill>
                <a:effectLst/>
                <a:latin typeface="Montserrat" pitchFamily="2" charset="77"/>
              </a:rPr>
              <a:t> VSOP (</a:t>
            </a:r>
            <a:r>
              <a:rPr lang="uk-UA" b="1" i="0" dirty="0">
                <a:solidFill>
                  <a:srgbClr val="000000"/>
                </a:solidFill>
                <a:effectLst/>
                <a:latin typeface="Montserrat" pitchFamily="2" charset="77"/>
              </a:rPr>
              <a:t>в коробці)</a:t>
            </a:r>
          </a:p>
        </p:txBody>
      </p:sp>
      <p:sp>
        <p:nvSpPr>
          <p:cNvPr id="7" name="TextBox 6">
            <a:extLst>
              <a:ext uri="{FF2B5EF4-FFF2-40B4-BE49-F238E27FC236}">
                <a16:creationId xmlns:a16="http://schemas.microsoft.com/office/drawing/2014/main" id="{FB805F99-6E1F-40BB-493F-82F7D71BC4E7}"/>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4FE2C950-1CB6-9F71-3510-99B9DBB416DD}"/>
              </a:ext>
            </a:extLst>
          </p:cNvPr>
          <p:cNvSpPr txBox="1"/>
          <p:nvPr/>
        </p:nvSpPr>
        <p:spPr>
          <a:xfrm>
            <a:off x="3625144" y="1745695"/>
            <a:ext cx="8156028" cy="1384995"/>
          </a:xfrm>
          <a:prstGeom prst="rect">
            <a:avLst/>
          </a:prstGeom>
          <a:noFill/>
        </p:spPr>
        <p:txBody>
          <a:bodyPr wrap="square">
            <a:spAutoFit/>
          </a:bodyPr>
          <a:lstStyle/>
          <a:p>
            <a:r>
              <a:rPr lang="uk-UA" sz="1400" b="0" i="0" dirty="0">
                <a:solidFill>
                  <a:srgbClr val="000000"/>
                </a:solidFill>
                <a:effectLst/>
                <a:latin typeface="Montserrat" pitchFamily="2" charset="77"/>
              </a:rPr>
              <a:t>Для виготовлення коньяку використовувалося вино з кращих виноградників регіону Коньяк. </a:t>
            </a:r>
            <a:r>
              <a:rPr lang="en-US" sz="1400" b="0" i="0" dirty="0">
                <a:solidFill>
                  <a:srgbClr val="000000"/>
                </a:solidFill>
                <a:effectLst/>
                <a:latin typeface="Montserrat" pitchFamily="2" charset="77"/>
              </a:rPr>
              <a:t>Claude </a:t>
            </a:r>
            <a:r>
              <a:rPr lang="en-US" sz="1400" b="0" i="0" dirty="0" err="1">
                <a:solidFill>
                  <a:srgbClr val="000000"/>
                </a:solidFill>
                <a:effectLst/>
                <a:latin typeface="Montserrat" pitchFamily="2" charset="77"/>
              </a:rPr>
              <a:t>Chatelier</a:t>
            </a:r>
            <a:r>
              <a:rPr lang="en-US" sz="1400" b="0" i="0" dirty="0">
                <a:solidFill>
                  <a:srgbClr val="000000"/>
                </a:solidFill>
                <a:effectLst/>
                <a:latin typeface="Montserrat" pitchFamily="2" charset="77"/>
              </a:rPr>
              <a:t> </a:t>
            </a:r>
            <a:r>
              <a:rPr lang="uk-UA" sz="1400" b="0" i="0" dirty="0">
                <a:solidFill>
                  <a:srgbClr val="000000"/>
                </a:solidFill>
                <a:effectLst/>
                <a:latin typeface="Montserrat" pitchFamily="2" charset="77"/>
              </a:rPr>
              <a:t>проходить традиційну дистиляцію, витримується в темних льохах, після чого </a:t>
            </a:r>
            <a:r>
              <a:rPr lang="uk-UA" sz="1400" b="0" i="0" dirty="0" err="1">
                <a:solidFill>
                  <a:srgbClr val="000000"/>
                </a:solidFill>
                <a:effectLst/>
                <a:latin typeface="Montserrat" pitchFamily="2" charset="77"/>
              </a:rPr>
              <a:t>купажується</a:t>
            </a:r>
            <a:r>
              <a:rPr lang="uk-UA" sz="1400" b="0" i="0" dirty="0">
                <a:solidFill>
                  <a:srgbClr val="000000"/>
                </a:solidFill>
                <a:effectLst/>
                <a:latin typeface="Montserrat" pitchFamily="2" charset="77"/>
              </a:rPr>
              <a:t> і розливається в пляшки. Для виготовлення коньяку використовувалося вино з кращих виноградників регіону Коньяк. </a:t>
            </a:r>
            <a:r>
              <a:rPr lang="en-US" sz="1400" b="0" i="0" dirty="0">
                <a:solidFill>
                  <a:srgbClr val="000000"/>
                </a:solidFill>
                <a:effectLst/>
                <a:latin typeface="Montserrat" pitchFamily="2" charset="77"/>
              </a:rPr>
              <a:t>Claude </a:t>
            </a:r>
            <a:r>
              <a:rPr lang="en-US" sz="1400" b="0" i="0" dirty="0" err="1">
                <a:solidFill>
                  <a:srgbClr val="000000"/>
                </a:solidFill>
                <a:effectLst/>
                <a:latin typeface="Montserrat" pitchFamily="2" charset="77"/>
              </a:rPr>
              <a:t>Chatelier</a:t>
            </a:r>
            <a:r>
              <a:rPr lang="en-US" sz="1400" b="0" i="0" dirty="0">
                <a:solidFill>
                  <a:srgbClr val="000000"/>
                </a:solidFill>
                <a:effectLst/>
                <a:latin typeface="Montserrat" pitchFamily="2" charset="77"/>
              </a:rPr>
              <a:t> </a:t>
            </a:r>
            <a:r>
              <a:rPr lang="uk-UA" sz="1400" b="0" i="0" dirty="0">
                <a:solidFill>
                  <a:srgbClr val="000000"/>
                </a:solidFill>
                <a:effectLst/>
                <a:latin typeface="Montserrat" pitchFamily="2" charset="77"/>
              </a:rPr>
              <a:t>проходить традиційну дистиляцію, витримується в темних льохах, після чого </a:t>
            </a:r>
            <a:r>
              <a:rPr lang="uk-UA" sz="1400" b="0" i="0" dirty="0" err="1">
                <a:solidFill>
                  <a:srgbClr val="000000"/>
                </a:solidFill>
                <a:effectLst/>
                <a:latin typeface="Montserrat" pitchFamily="2" charset="77"/>
              </a:rPr>
              <a:t>купажується</a:t>
            </a:r>
            <a:r>
              <a:rPr lang="uk-UA" sz="1400" b="0" i="0" dirty="0">
                <a:solidFill>
                  <a:srgbClr val="000000"/>
                </a:solidFill>
                <a:effectLst/>
                <a:latin typeface="Montserrat" pitchFamily="2" charset="77"/>
              </a:rPr>
              <a:t> і розливається в пляшки.</a:t>
            </a:r>
            <a:endParaRPr lang="en-UA" sz="1400" dirty="0"/>
          </a:p>
        </p:txBody>
      </p:sp>
      <p:sp>
        <p:nvSpPr>
          <p:cNvPr id="10" name="TextBox 9">
            <a:extLst>
              <a:ext uri="{FF2B5EF4-FFF2-40B4-BE49-F238E27FC236}">
                <a16:creationId xmlns:a16="http://schemas.microsoft.com/office/drawing/2014/main" id="{B0EC9353-BA00-B246-D3A8-12B7FBE2527B}"/>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EB9183AD-E10D-54E7-2E6E-83B0391F49D1}"/>
              </a:ext>
            </a:extLst>
          </p:cNvPr>
          <p:cNvSpPr txBox="1"/>
          <p:nvPr/>
        </p:nvSpPr>
        <p:spPr>
          <a:xfrm>
            <a:off x="3736428" y="392497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102BDDAA-5151-5233-9D23-B8313B407A70}"/>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F555588E-38C7-6C3E-39AB-54F5159989A6}"/>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3B79EED-A1DC-F624-CB2D-58FBCF9AF3D1}"/>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66D6563D-5F57-4F7E-0A17-EA343BAAB530}"/>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ACB7F5B-5FCC-A2DE-F0D8-3EB677C186A4}"/>
              </a:ext>
            </a:extLst>
          </p:cNvPr>
          <p:cNvSpPr txBox="1"/>
          <p:nvPr/>
        </p:nvSpPr>
        <p:spPr>
          <a:xfrm>
            <a:off x="3646815" y="6245322"/>
            <a:ext cx="3023810" cy="369332"/>
          </a:xfrm>
          <a:prstGeom prst="rect">
            <a:avLst/>
          </a:prstGeom>
          <a:noFill/>
        </p:spPr>
        <p:txBody>
          <a:bodyPr wrap="square">
            <a:spAutoFit/>
          </a:bodyPr>
          <a:lstStyle/>
          <a:p>
            <a:r>
              <a:rPr lang="en-US" b="0" i="0" u="none" strike="noStrike" dirty="0">
                <a:solidFill>
                  <a:srgbClr val="FF5000"/>
                </a:solidFill>
                <a:effectLst/>
                <a:latin typeface="Montserrat" pitchFamily="2" charset="77"/>
                <a:hlinkClick r:id="rId2"/>
              </a:rPr>
              <a:t>Claude Chatelier</a:t>
            </a:r>
            <a:endParaRPr lang="en-UA" dirty="0"/>
          </a:p>
        </p:txBody>
      </p:sp>
      <p:sp>
        <p:nvSpPr>
          <p:cNvPr id="20" name="TextBox 19">
            <a:extLst>
              <a:ext uri="{FF2B5EF4-FFF2-40B4-BE49-F238E27FC236}">
                <a16:creationId xmlns:a16="http://schemas.microsoft.com/office/drawing/2014/main" id="{E0F37786-FCB8-1186-A3B5-F1A0171C3045}"/>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2357</a:t>
            </a:r>
            <a:r>
              <a:rPr lang="uk-UA" sz="2000" b="1" i="0" dirty="0">
                <a:solidFill>
                  <a:srgbClr val="2A2731"/>
                </a:solidFill>
                <a:effectLst/>
                <a:latin typeface="proxima-nova"/>
              </a:rPr>
              <a:t> грн</a:t>
            </a:r>
            <a:endParaRPr lang="en-UA" sz="2000" b="1" dirty="0"/>
          </a:p>
        </p:txBody>
      </p:sp>
      <p:pic>
        <p:nvPicPr>
          <p:cNvPr id="18434" name="Picture 2" descr="Коньяк Ferrand Claude Chatelier VSOP (в коробці) 0,7 л">
            <a:extLst>
              <a:ext uri="{FF2B5EF4-FFF2-40B4-BE49-F238E27FC236}">
                <a16:creationId xmlns:a16="http://schemas.microsoft.com/office/drawing/2014/main" id="{E97E4ECB-738A-DD48-07C3-E07E0C589B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167" b="99417" l="1976" r="95539">
                        <a14:foregroundMark x1="9178" y1="64750" x2="8859" y2="79833"/>
                        <a14:foregroundMark x1="8859" y1="79833" x2="17017" y2="88833"/>
                        <a14:foregroundMark x1="17017" y1="88833" x2="27151" y2="89333"/>
                        <a14:foregroundMark x1="27151" y1="89333" x2="36520" y2="88917"/>
                        <a14:foregroundMark x1="36520" y1="88917" x2="36584" y2="88917"/>
                        <a14:foregroundMark x1="11791" y1="96083" x2="24028" y2="96333"/>
                        <a14:foregroundMark x1="24028" y1="96333" x2="33716" y2="95333"/>
                        <a14:foregroundMark x1="33716" y1="95333" x2="33907" y2="95333"/>
                        <a14:foregroundMark x1="22690" y1="94750" x2="28808" y2="95333"/>
                        <a14:foregroundMark x1="16316" y1="78167" x2="28362" y2="78500"/>
                        <a14:foregroundMark x1="28362" y1="78500" x2="38305" y2="78083"/>
                        <a14:foregroundMark x1="38305" y1="78083" x2="42320" y2="78417"/>
                        <a14:foregroundMark x1="18547" y1="79250" x2="25112" y2="74417"/>
                        <a14:foregroundMark x1="14659" y1="78417" x2="22498" y2="69917"/>
                        <a14:foregroundMark x1="22498" y1="69917" x2="32887" y2="70500"/>
                        <a14:foregroundMark x1="32887" y1="70500" x2="33333" y2="70917"/>
                        <a14:foregroundMark x1="18164" y1="77333" x2="27725" y2="78833"/>
                        <a14:foregroundMark x1="27725" y1="78833" x2="39643" y2="76250"/>
                        <a14:foregroundMark x1="23901" y1="76250" x2="37476" y2="74417"/>
                        <a14:foregroundMark x1="37476" y1="74417" x2="23199" y2="73583"/>
                        <a14:foregroundMark x1="23199" y1="73583" x2="33333" y2="70250"/>
                        <a14:foregroundMark x1="33333" y1="70250" x2="42639" y2="71417"/>
                        <a14:foregroundMark x1="42639" y1="71417" x2="56087" y2="69417"/>
                        <a14:foregroundMark x1="56087" y1="69417" x2="71511" y2="53500"/>
                        <a14:foregroundMark x1="71511" y1="53500" x2="78776" y2="28083"/>
                        <a14:foregroundMark x1="56278" y1="22500" x2="71957" y2="64750"/>
                        <a14:foregroundMark x1="71957" y1="64750" x2="59273" y2="74500"/>
                        <a14:foregroundMark x1="59273" y1="74500" x2="59975" y2="74167"/>
                        <a14:foregroundMark x1="46208" y1="90750" x2="78585" y2="85917"/>
                        <a14:foregroundMark x1="84959" y1="85917" x2="82091" y2="34750"/>
                        <a14:foregroundMark x1="57489" y1="19250" x2="81772" y2="30167"/>
                        <a14:foregroundMark x1="81772" y1="30167" x2="84130" y2="32333"/>
                        <a14:foregroundMark x1="41938" y1="5583" x2="52199" y2="5583"/>
                        <a14:foregroundMark x1="52199" y1="5583" x2="61695" y2="4667"/>
                        <a14:foregroundMark x1="61695" y1="4667" x2="91714" y2="5083"/>
                        <a14:foregroundMark x1="91714" y1="5083" x2="96176" y2="90583"/>
                        <a14:foregroundMark x1="96176" y1="90583" x2="77565" y2="96083"/>
                        <a14:foregroundMark x1="77565" y1="96083" x2="47228" y2="91250"/>
                        <a14:foregroundMark x1="47228" y1="91250" x2="36010" y2="85250"/>
                        <a14:foregroundMark x1="36010" y1="85250" x2="14022" y2="87250"/>
                        <a14:foregroundMark x1="14022" y1="87250" x2="3888" y2="64917"/>
                        <a14:foregroundMark x1="3888" y1="64917" x2="30848" y2="46500"/>
                        <a14:foregroundMark x1="30848" y1="46500" x2="41045" y2="42167"/>
                        <a14:foregroundMark x1="41045" y1="42167" x2="46463" y2="15167"/>
                        <a14:foregroundMark x1="46463" y1="15167" x2="46208" y2="7750"/>
                        <a14:foregroundMark x1="44168" y1="19750" x2="66985" y2="55333"/>
                        <a14:foregroundMark x1="66985" y1="55333" x2="68961" y2="61583"/>
                        <a14:foregroundMark x1="44614" y1="47667" x2="72658" y2="68500"/>
                        <a14:foregroundMark x1="72658" y1="68500" x2="72467" y2="68500"/>
                        <a14:foregroundMark x1="23901" y1="6667" x2="23901" y2="28083"/>
                        <a14:foregroundMark x1="25366" y1="34250" x2="26131" y2="8917"/>
                        <a14:foregroundMark x1="26131" y1="8917" x2="27597" y2="6417"/>
                        <a14:foregroundMark x1="23072" y1="27000" x2="29637" y2="28917"/>
                        <a14:foregroundMark x1="21861" y1="26500" x2="21861" y2="30250"/>
                        <a14:foregroundMark x1="30019" y1="30250" x2="30019" y2="28667"/>
                        <a14:foregroundMark x1="29828" y1="31333" x2="30465" y2="24917"/>
                        <a14:foregroundMark x1="30848" y1="31833" x2="30019" y2="26500"/>
                        <a14:foregroundMark x1="46017" y1="8833" x2="58445" y2="9417"/>
                        <a14:foregroundMark x1="58445" y1="9417" x2="71192" y2="7083"/>
                        <a14:foregroundMark x1="71192" y1="7083" x2="86297" y2="9250"/>
                        <a14:foregroundMark x1="86297" y1="9250" x2="92734" y2="12583"/>
                        <a14:foregroundMark x1="48885" y1="13917" x2="78203" y2="16000"/>
                        <a14:foregroundMark x1="56851" y1="22500" x2="89930" y2="24583"/>
                        <a14:foregroundMark x1="89930" y1="24583" x2="90886" y2="25167"/>
                        <a14:foregroundMark x1="53410" y1="39333" x2="76354" y2="36833"/>
                        <a14:foregroundMark x1="76354" y1="36833" x2="84321" y2="36917"/>
                        <a14:foregroundMark x1="49267" y1="49000" x2="81453" y2="50333"/>
                        <a14:foregroundMark x1="53792" y1="74667" x2="84003" y2="74083"/>
                        <a14:foregroundMark x1="84003" y1="74083" x2="84704" y2="74167"/>
                        <a14:foregroundMark x1="52581" y1="60750" x2="62524" y2="86833"/>
                        <a14:foregroundMark x1="62524" y1="86833" x2="65902" y2="89417"/>
                        <a14:foregroundMark x1="55641" y1="90500" x2="53792" y2="72833"/>
                        <a14:foregroundMark x1="5864" y1="62333" x2="1976" y2="73917"/>
                        <a14:foregroundMark x1="29637" y1="30750" x2="30848" y2="27000"/>
                        <a14:foregroundMark x1="10771" y1="94000" x2="30019" y2="97083"/>
                        <a14:foregroundMark x1="30019" y1="97083" x2="30019" y2="97167"/>
                        <a14:foregroundMark x1="43149" y1="37167" x2="44997" y2="12833"/>
                        <a14:foregroundMark x1="79414" y1="3167" x2="91523" y2="4250"/>
                        <a14:foregroundMark x1="92925" y1="7167" x2="90249" y2="45250"/>
                        <a14:foregroundMark x1="90695" y1="48750" x2="95602" y2="50833"/>
                        <a14:foregroundMark x1="8540" y1="95833" x2="18802" y2="96333"/>
                        <a14:foregroundMark x1="18802" y1="96333" x2="16316" y2="96917"/>
                        <a14:foregroundMark x1="6692" y1="96083" x2="24920" y2="97417"/>
                        <a14:foregroundMark x1="2804" y1="64000" x2="7903" y2="54083"/>
                        <a14:foregroundMark x1="6883" y1="96083" x2="38623" y2="99417"/>
                        <a14:foregroundMark x1="38623" y1="99417" x2="44296" y2="98417"/>
                        <a14:backgroundMark x1="51370" y1="99167" x2="51370" y2="99167"/>
                      </a14:backgroundRemoval>
                    </a14:imgEffect>
                  </a14:imgLayer>
                </a14:imgProps>
              </a:ext>
              <a:ext uri="{28A0092B-C50C-407E-A947-70E740481C1C}">
                <a14:useLocalDpi xmlns:a14="http://schemas.microsoft.com/office/drawing/2010/main" val="0"/>
              </a:ext>
            </a:extLst>
          </a:blip>
          <a:srcRect/>
          <a:stretch>
            <a:fillRect/>
          </a:stretch>
        </p:blipFill>
        <p:spPr bwMode="auto">
          <a:xfrm>
            <a:off x="264410" y="2068958"/>
            <a:ext cx="2909440" cy="222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5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D3B6-CE5A-93FD-5886-B2BD46A9BEF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1EFCFC5-E76D-6DBF-0A4A-2D01467CEF51}"/>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Лікер </a:t>
            </a:r>
            <a:r>
              <a:rPr lang="en-US" b="1" i="0" dirty="0">
                <a:solidFill>
                  <a:srgbClr val="333333"/>
                </a:solidFill>
                <a:effectLst/>
                <a:latin typeface="Circe"/>
              </a:rPr>
              <a:t>Baileys, Salted Caramel</a:t>
            </a:r>
          </a:p>
        </p:txBody>
      </p:sp>
      <p:sp>
        <p:nvSpPr>
          <p:cNvPr id="7" name="TextBox 6">
            <a:extLst>
              <a:ext uri="{FF2B5EF4-FFF2-40B4-BE49-F238E27FC236}">
                <a16:creationId xmlns:a16="http://schemas.microsoft.com/office/drawing/2014/main" id="{1458EEC6-3191-E3C2-10A4-9822ED15B947}"/>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4F9977C2-D5AD-79C9-CA4F-5540CDC4F6E5}"/>
              </a:ext>
            </a:extLst>
          </p:cNvPr>
          <p:cNvSpPr txBox="1"/>
          <p:nvPr/>
        </p:nvSpPr>
        <p:spPr>
          <a:xfrm>
            <a:off x="3625144" y="1867236"/>
            <a:ext cx="8156028" cy="1815882"/>
          </a:xfrm>
          <a:prstGeom prst="rect">
            <a:avLst/>
          </a:prstGeom>
          <a:noFill/>
        </p:spPr>
        <p:txBody>
          <a:bodyPr wrap="square">
            <a:spAutoFit/>
          </a:bodyPr>
          <a:lstStyle/>
          <a:p>
            <a:r>
              <a:rPr lang="en-US" sz="1400" b="0" i="0" dirty="0">
                <a:solidFill>
                  <a:srgbClr val="000000"/>
                </a:solidFill>
                <a:effectLst/>
                <a:latin typeface="Circe"/>
              </a:rPr>
              <a:t>Baileys, Salted Caramel – </a:t>
            </a:r>
            <a:r>
              <a:rPr lang="uk-UA" sz="1400" b="0" i="0" dirty="0">
                <a:solidFill>
                  <a:srgbClr val="000000"/>
                </a:solidFill>
                <a:effectLst/>
                <a:latin typeface="Circe"/>
              </a:rPr>
              <a:t>вишуканий ірландський лікер з неповторним вершковим смаком. Напій виготовлений із добірного віскі найвищої якості, цукру, очищеної рослинної олії, ванілі, карамелі та какао. Вершки ж доставляються на виробництво щодня. У день постачання їх змішують з іншими інгредієнтами і через 36 годин Бейліс готовий. Рецептура лікеру вкрита таємницею: відомо одне – у ній немає консервантів та смакових домішок. Палітра Бейліс, Солона карамель розкривається тонами кави, ванілі та карамелі. Вживати напій рекомендовано у поєднанні з десертами, кавою та гарячим шоколадом.</a:t>
            </a:r>
            <a:br>
              <a:rPr lang="uk-UA" sz="1400" dirty="0"/>
            </a:br>
            <a:endParaRPr lang="en-UA" sz="1400" dirty="0"/>
          </a:p>
        </p:txBody>
      </p:sp>
      <p:sp>
        <p:nvSpPr>
          <p:cNvPr id="10" name="TextBox 9">
            <a:extLst>
              <a:ext uri="{FF2B5EF4-FFF2-40B4-BE49-F238E27FC236}">
                <a16:creationId xmlns:a16="http://schemas.microsoft.com/office/drawing/2014/main" id="{3F017C8C-1F6F-3936-7BA1-A31B7A352163}"/>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687266D9-5827-CB62-BCD6-7EAB4BBB2484}"/>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B46009B9-9D5A-52D9-127F-21055C0A64C7}"/>
              </a:ext>
            </a:extLst>
          </p:cNvPr>
          <p:cNvSpPr txBox="1"/>
          <p:nvPr/>
        </p:nvSpPr>
        <p:spPr>
          <a:xfrm>
            <a:off x="3736428" y="4317330"/>
            <a:ext cx="2359572" cy="369332"/>
          </a:xfrm>
          <a:prstGeom prst="rect">
            <a:avLst/>
          </a:prstGeom>
          <a:noFill/>
        </p:spPr>
        <p:txBody>
          <a:bodyPr wrap="square">
            <a:spAutoFit/>
          </a:bodyPr>
          <a:lstStyle/>
          <a:p>
            <a:r>
              <a:rPr lang="uk-UA" b="0" i="0" dirty="0">
                <a:solidFill>
                  <a:srgbClr val="2A2731"/>
                </a:solidFill>
                <a:effectLst/>
                <a:latin typeface="proxima-nova"/>
              </a:rPr>
              <a:t>Ірландія</a:t>
            </a:r>
            <a:endParaRPr lang="en-UA" dirty="0"/>
          </a:p>
        </p:txBody>
      </p:sp>
      <p:sp>
        <p:nvSpPr>
          <p:cNvPr id="16" name="TextBox 15">
            <a:extLst>
              <a:ext uri="{FF2B5EF4-FFF2-40B4-BE49-F238E27FC236}">
                <a16:creationId xmlns:a16="http://schemas.microsoft.com/office/drawing/2014/main" id="{57756EEF-2079-959C-B868-4730E6830EB6}"/>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A3EB3799-EC98-0726-30D5-6DFC751D41B7}"/>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17 %</a:t>
            </a:r>
            <a:endParaRPr lang="en-UA" dirty="0"/>
          </a:p>
        </p:txBody>
      </p:sp>
      <p:sp>
        <p:nvSpPr>
          <p:cNvPr id="18" name="TextBox 17">
            <a:extLst>
              <a:ext uri="{FF2B5EF4-FFF2-40B4-BE49-F238E27FC236}">
                <a16:creationId xmlns:a16="http://schemas.microsoft.com/office/drawing/2014/main" id="{DA92B4A3-C446-46CC-CFA2-72C37AB62FA8}"/>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20" name="TextBox 19">
            <a:extLst>
              <a:ext uri="{FF2B5EF4-FFF2-40B4-BE49-F238E27FC236}">
                <a16:creationId xmlns:a16="http://schemas.microsoft.com/office/drawing/2014/main" id="{04F95AAA-04DF-7E73-4E48-9703DAC91882}"/>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765</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9DDD6F80-7E3A-6227-DF0C-68E303FA7F46}"/>
              </a:ext>
            </a:extLst>
          </p:cNvPr>
          <p:cNvPicPr>
            <a:picLocks noChangeAspect="1"/>
          </p:cNvPicPr>
          <p:nvPr/>
        </p:nvPicPr>
        <p:blipFill>
          <a:blip r:embed="rId2"/>
          <a:stretch>
            <a:fillRect/>
          </a:stretch>
        </p:blipFill>
        <p:spPr>
          <a:xfrm>
            <a:off x="535794" y="0"/>
            <a:ext cx="2586011" cy="6858000"/>
          </a:xfrm>
          <a:prstGeom prst="rect">
            <a:avLst/>
          </a:prstGeom>
        </p:spPr>
      </p:pic>
      <p:sp>
        <p:nvSpPr>
          <p:cNvPr id="8" name="TextBox 7">
            <a:extLst>
              <a:ext uri="{FF2B5EF4-FFF2-40B4-BE49-F238E27FC236}">
                <a16:creationId xmlns:a16="http://schemas.microsoft.com/office/drawing/2014/main" id="{377FB6BA-1A83-B0CB-A00A-07FC2704E697}"/>
              </a:ext>
            </a:extLst>
          </p:cNvPr>
          <p:cNvSpPr txBox="1"/>
          <p:nvPr/>
        </p:nvSpPr>
        <p:spPr>
          <a:xfrm>
            <a:off x="3736428" y="6165154"/>
            <a:ext cx="1376856" cy="369332"/>
          </a:xfrm>
          <a:prstGeom prst="rect">
            <a:avLst/>
          </a:prstGeom>
          <a:noFill/>
        </p:spPr>
        <p:txBody>
          <a:bodyPr wrap="square">
            <a:spAutoFit/>
          </a:bodyPr>
          <a:lstStyle/>
          <a:p>
            <a:r>
              <a:rPr lang="en-US" b="0" i="0" u="sng" dirty="0">
                <a:solidFill>
                  <a:srgbClr val="CD4631"/>
                </a:solidFill>
                <a:effectLst/>
                <a:latin typeface="Circe"/>
                <a:hlinkClick r:id="rId3"/>
              </a:rPr>
              <a:t>Baileys</a:t>
            </a:r>
            <a:endParaRPr lang="en-UA" dirty="0"/>
          </a:p>
        </p:txBody>
      </p:sp>
    </p:spTree>
    <p:extLst>
      <p:ext uri="{BB962C8B-B14F-4D97-AF65-F5344CB8AC3E}">
        <p14:creationId xmlns:p14="http://schemas.microsoft.com/office/powerpoint/2010/main" val="3142713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1EC40-DA91-BF45-C177-9258BDE45A7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A9B37C-B481-96DD-6E47-4B3C6377D6E0}"/>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Лікер </a:t>
            </a:r>
            <a:r>
              <a:rPr lang="en-US" b="1" i="0" dirty="0">
                <a:solidFill>
                  <a:srgbClr val="333333"/>
                </a:solidFill>
                <a:effectLst/>
                <a:latin typeface="Circe"/>
              </a:rPr>
              <a:t>Baileys, Original</a:t>
            </a:r>
          </a:p>
        </p:txBody>
      </p:sp>
      <p:sp>
        <p:nvSpPr>
          <p:cNvPr id="7" name="TextBox 6">
            <a:extLst>
              <a:ext uri="{FF2B5EF4-FFF2-40B4-BE49-F238E27FC236}">
                <a16:creationId xmlns:a16="http://schemas.microsoft.com/office/drawing/2014/main" id="{B573FFDD-715A-CBA5-BF72-DE8AFF1C70B5}"/>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C02DDAB5-68AD-1E68-48C4-C26127BBDB1C}"/>
              </a:ext>
            </a:extLst>
          </p:cNvPr>
          <p:cNvSpPr txBox="1"/>
          <p:nvPr/>
        </p:nvSpPr>
        <p:spPr>
          <a:xfrm>
            <a:off x="3625144" y="1745695"/>
            <a:ext cx="8156028" cy="2462213"/>
          </a:xfrm>
          <a:prstGeom prst="rect">
            <a:avLst/>
          </a:prstGeom>
          <a:noFill/>
        </p:spPr>
        <p:txBody>
          <a:bodyPr wrap="square">
            <a:spAutoFit/>
          </a:bodyPr>
          <a:lstStyle/>
          <a:p>
            <a:r>
              <a:rPr lang="uk-UA" sz="1400" b="0" i="0" dirty="0">
                <a:solidFill>
                  <a:srgbClr val="000000"/>
                </a:solidFill>
                <a:effectLst/>
                <a:latin typeface="Circe"/>
              </a:rPr>
              <a:t>Ніжний вершковий лікер </a:t>
            </a:r>
            <a:r>
              <a:rPr lang="en-US" sz="1400" b="0" i="0" dirty="0">
                <a:solidFill>
                  <a:srgbClr val="000000"/>
                </a:solidFill>
                <a:effectLst/>
                <a:latin typeface="Circe"/>
              </a:rPr>
              <a:t>Baileys Original Irish Cream </a:t>
            </a:r>
            <a:r>
              <a:rPr lang="uk-UA" sz="1400" b="0" i="0" dirty="0">
                <a:solidFill>
                  <a:srgbClr val="000000"/>
                </a:solidFill>
                <a:effectLst/>
                <a:latin typeface="Circe"/>
              </a:rPr>
              <a:t>припаде до смаку любителям солодких напоїв, особливо до нього небайдужі жінки. Поєднуючи в собі кремовий смак вершків і високоякісного ірландського віскі, Бейліс не випадково став найпопулярнішим лікером в усьому світі. Батьківщиною лікеру є Ірландія, яка славиться своєю прихильністю до натуральних продуктів. У рецепті Бейліса в більшій мірі використовуються інгредієнти місцевого походження (крім какао і ванілі, вони імпортуються), і виробники стверджують, що не використовують консерванти. Однак, термін зберігання у Бейліса довше, ніж у будь-якого іншого лікеру на основі вершків - 18 місяців. Традиційно, Бейліс вживають в чистому вигляді з невеликих чарок на високій ніжці, але найкраще додати в нього великі шматки льоду, тоді в роті смак вершків і шоколаду довше розкривається. Також </a:t>
            </a:r>
            <a:r>
              <a:rPr lang="en-US" sz="1400" b="0" i="0" dirty="0">
                <a:solidFill>
                  <a:srgbClr val="000000"/>
                </a:solidFill>
                <a:effectLst/>
                <a:latin typeface="Circe"/>
              </a:rPr>
              <a:t>Irish Cream </a:t>
            </a:r>
            <a:r>
              <a:rPr lang="uk-UA" sz="1400" b="0" i="0" dirty="0">
                <a:solidFill>
                  <a:srgbClr val="000000"/>
                </a:solidFill>
                <a:effectLst/>
                <a:latin typeface="Circe"/>
              </a:rPr>
              <a:t>хороший в складі різних коктейлів, наприклад, популярному «</a:t>
            </a:r>
            <a:r>
              <a:rPr lang="en-US" sz="1400" b="0" i="0" dirty="0">
                <a:solidFill>
                  <a:srgbClr val="000000"/>
                </a:solidFill>
                <a:effectLst/>
                <a:latin typeface="Circe"/>
              </a:rPr>
              <a:t>B-52», </a:t>
            </a:r>
            <a:r>
              <a:rPr lang="uk-UA" sz="1400" b="0" i="0" dirty="0">
                <a:solidFill>
                  <a:srgbClr val="000000"/>
                </a:solidFill>
                <a:effectLst/>
                <a:latin typeface="Circe"/>
              </a:rPr>
              <a:t>в рецепті якого присутній Бейліс.</a:t>
            </a:r>
            <a:br>
              <a:rPr lang="uk-UA" sz="1400" dirty="0"/>
            </a:br>
            <a:endParaRPr lang="en-UA" sz="1400" dirty="0"/>
          </a:p>
        </p:txBody>
      </p:sp>
      <p:sp>
        <p:nvSpPr>
          <p:cNvPr id="10" name="TextBox 9">
            <a:extLst>
              <a:ext uri="{FF2B5EF4-FFF2-40B4-BE49-F238E27FC236}">
                <a16:creationId xmlns:a16="http://schemas.microsoft.com/office/drawing/2014/main" id="{2333A302-D018-F145-9ADE-EFF6705213BB}"/>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71DEAFE-8385-B3AA-B876-AD732B226007}"/>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2CA2C31B-3293-CED9-AFC9-F95A1A97AF76}"/>
              </a:ext>
            </a:extLst>
          </p:cNvPr>
          <p:cNvSpPr txBox="1"/>
          <p:nvPr/>
        </p:nvSpPr>
        <p:spPr>
          <a:xfrm>
            <a:off x="3736428" y="4317330"/>
            <a:ext cx="2359572" cy="369332"/>
          </a:xfrm>
          <a:prstGeom prst="rect">
            <a:avLst/>
          </a:prstGeom>
          <a:noFill/>
        </p:spPr>
        <p:txBody>
          <a:bodyPr wrap="square">
            <a:spAutoFit/>
          </a:bodyPr>
          <a:lstStyle/>
          <a:p>
            <a:r>
              <a:rPr lang="uk-UA" b="0" i="0" dirty="0">
                <a:solidFill>
                  <a:srgbClr val="2A2731"/>
                </a:solidFill>
                <a:effectLst/>
                <a:latin typeface="proxima-nova"/>
              </a:rPr>
              <a:t>Ірландія</a:t>
            </a:r>
            <a:endParaRPr lang="en-UA" dirty="0"/>
          </a:p>
        </p:txBody>
      </p:sp>
      <p:sp>
        <p:nvSpPr>
          <p:cNvPr id="16" name="TextBox 15">
            <a:extLst>
              <a:ext uri="{FF2B5EF4-FFF2-40B4-BE49-F238E27FC236}">
                <a16:creationId xmlns:a16="http://schemas.microsoft.com/office/drawing/2014/main" id="{96B04633-4C55-44CD-0012-37403BE96C74}"/>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21E10D8A-C6DB-27FF-932A-36E32D8EAAD8}"/>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17 %</a:t>
            </a:r>
            <a:endParaRPr lang="en-UA" dirty="0"/>
          </a:p>
        </p:txBody>
      </p:sp>
      <p:sp>
        <p:nvSpPr>
          <p:cNvPr id="18" name="TextBox 17">
            <a:extLst>
              <a:ext uri="{FF2B5EF4-FFF2-40B4-BE49-F238E27FC236}">
                <a16:creationId xmlns:a16="http://schemas.microsoft.com/office/drawing/2014/main" id="{21C6038C-1B3E-949D-84C4-5EB0645D721B}"/>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916E5D50-7C10-F50C-E699-740F118CA7F1}"/>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2"/>
              </a:rPr>
              <a:t>Baileys</a:t>
            </a:r>
            <a:endParaRPr lang="en-UA" dirty="0"/>
          </a:p>
        </p:txBody>
      </p:sp>
      <p:sp>
        <p:nvSpPr>
          <p:cNvPr id="20" name="TextBox 19">
            <a:extLst>
              <a:ext uri="{FF2B5EF4-FFF2-40B4-BE49-F238E27FC236}">
                <a16:creationId xmlns:a16="http://schemas.microsoft.com/office/drawing/2014/main" id="{BE55B7B5-5DE7-4C6B-A82A-BACE88BACFFF}"/>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699</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B7A99C06-7C97-D440-E40A-EAB339B701DB}"/>
              </a:ext>
            </a:extLst>
          </p:cNvPr>
          <p:cNvPicPr>
            <a:picLocks noChangeAspect="1"/>
          </p:cNvPicPr>
          <p:nvPr/>
        </p:nvPicPr>
        <p:blipFill>
          <a:blip r:embed="rId3"/>
          <a:stretch>
            <a:fillRect/>
          </a:stretch>
        </p:blipFill>
        <p:spPr>
          <a:xfrm>
            <a:off x="410828" y="0"/>
            <a:ext cx="2844800" cy="6858000"/>
          </a:xfrm>
          <a:prstGeom prst="rect">
            <a:avLst/>
          </a:prstGeom>
        </p:spPr>
      </p:pic>
    </p:spTree>
    <p:extLst>
      <p:ext uri="{BB962C8B-B14F-4D97-AF65-F5344CB8AC3E}">
        <p14:creationId xmlns:p14="http://schemas.microsoft.com/office/powerpoint/2010/main" val="281658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2B254-9A3D-E136-9E14-D0CE7BFC306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91D022-1722-5D4D-6FEE-C7FC179FEC47}"/>
              </a:ext>
            </a:extLst>
          </p:cNvPr>
          <p:cNvSpPr txBox="1"/>
          <p:nvPr/>
        </p:nvSpPr>
        <p:spPr>
          <a:xfrm>
            <a:off x="3584129" y="214524"/>
            <a:ext cx="6096000" cy="646331"/>
          </a:xfrm>
          <a:prstGeom prst="rect">
            <a:avLst/>
          </a:prstGeom>
          <a:noFill/>
        </p:spPr>
        <p:txBody>
          <a:bodyPr wrap="square">
            <a:spAutoFit/>
          </a:bodyPr>
          <a:lstStyle/>
          <a:p>
            <a:r>
              <a:rPr lang="uk-UA" b="1" i="0" dirty="0">
                <a:solidFill>
                  <a:srgbClr val="333333"/>
                </a:solidFill>
                <a:effectLst/>
                <a:latin typeface="Circe"/>
              </a:rPr>
              <a:t>Лікер </a:t>
            </a:r>
            <a:r>
              <a:rPr lang="en-US" b="1" i="0" dirty="0" err="1">
                <a:solidFill>
                  <a:srgbClr val="333333"/>
                </a:solidFill>
                <a:effectLst/>
                <a:latin typeface="Circe"/>
              </a:rPr>
              <a:t>Boomsma</a:t>
            </a:r>
            <a:r>
              <a:rPr lang="en-US" b="1" i="0" dirty="0">
                <a:solidFill>
                  <a:srgbClr val="333333"/>
                </a:solidFill>
                <a:effectLst/>
                <a:latin typeface="Circe"/>
              </a:rPr>
              <a:t> Herbal Liqueur</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C8FF1D76-3F81-64A0-784C-4905E3070C6C}"/>
              </a:ext>
            </a:extLst>
          </p:cNvPr>
          <p:cNvSpPr txBox="1"/>
          <p:nvPr/>
        </p:nvSpPr>
        <p:spPr>
          <a:xfrm>
            <a:off x="3584129" y="627702"/>
            <a:ext cx="1376855" cy="369332"/>
          </a:xfrm>
          <a:prstGeom prst="rect">
            <a:avLst/>
          </a:prstGeom>
          <a:noFill/>
        </p:spPr>
        <p:txBody>
          <a:bodyPr wrap="square">
            <a:spAutoFit/>
          </a:bodyPr>
          <a:lstStyle/>
          <a:p>
            <a:r>
              <a:rPr lang="uk-UA" dirty="0">
                <a:solidFill>
                  <a:srgbClr val="2A2731"/>
                </a:solidFill>
                <a:latin typeface="proxima-nova"/>
              </a:rPr>
              <a:t>1</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5066B8C4-F8E3-3650-4DAF-D2DA0DD0E7C6}"/>
              </a:ext>
            </a:extLst>
          </p:cNvPr>
          <p:cNvSpPr txBox="1"/>
          <p:nvPr/>
        </p:nvSpPr>
        <p:spPr>
          <a:xfrm>
            <a:off x="3625144" y="2049349"/>
            <a:ext cx="8156028" cy="307777"/>
          </a:xfrm>
          <a:prstGeom prst="rect">
            <a:avLst/>
          </a:prstGeom>
          <a:noFill/>
        </p:spPr>
        <p:txBody>
          <a:bodyPr wrap="square">
            <a:spAutoFit/>
          </a:bodyPr>
          <a:lstStyle/>
          <a:p>
            <a:r>
              <a:rPr lang="uk-UA" sz="1400" b="0" i="0" dirty="0">
                <a:solidFill>
                  <a:srgbClr val="000000"/>
                </a:solidFill>
                <a:effectLst/>
                <a:latin typeface="Circe"/>
              </a:rPr>
              <a:t>Схоже, наші сомельє дегустують цю позицію, щоб розповісти про неї детальніше :)</a:t>
            </a:r>
            <a:endParaRPr lang="en-UA" sz="1400" dirty="0"/>
          </a:p>
        </p:txBody>
      </p:sp>
      <p:sp>
        <p:nvSpPr>
          <p:cNvPr id="10" name="TextBox 9">
            <a:extLst>
              <a:ext uri="{FF2B5EF4-FFF2-40B4-BE49-F238E27FC236}">
                <a16:creationId xmlns:a16="http://schemas.microsoft.com/office/drawing/2014/main" id="{D27C3447-D9A5-ADDB-7057-79943E4CFA83}"/>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CDD59EF4-34DE-E61A-3DC7-C4B4E51FCC25}"/>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D45A2923-25EF-68B4-C281-17FCB241B184}"/>
              </a:ext>
            </a:extLst>
          </p:cNvPr>
          <p:cNvSpPr txBox="1"/>
          <p:nvPr/>
        </p:nvSpPr>
        <p:spPr>
          <a:xfrm>
            <a:off x="3736428" y="4317330"/>
            <a:ext cx="2359572" cy="369332"/>
          </a:xfrm>
          <a:prstGeom prst="rect">
            <a:avLst/>
          </a:prstGeom>
          <a:noFill/>
        </p:spPr>
        <p:txBody>
          <a:bodyPr wrap="square">
            <a:spAutoFit/>
          </a:bodyPr>
          <a:lstStyle/>
          <a:p>
            <a:r>
              <a:rPr lang="uk-UA" b="0" i="0" dirty="0">
                <a:solidFill>
                  <a:srgbClr val="2A2731"/>
                </a:solidFill>
                <a:effectLst/>
                <a:latin typeface="proxima-nova"/>
              </a:rPr>
              <a:t>Нідерланди</a:t>
            </a:r>
            <a:endParaRPr lang="en-UA" dirty="0"/>
          </a:p>
        </p:txBody>
      </p:sp>
      <p:sp>
        <p:nvSpPr>
          <p:cNvPr id="16" name="TextBox 15">
            <a:extLst>
              <a:ext uri="{FF2B5EF4-FFF2-40B4-BE49-F238E27FC236}">
                <a16:creationId xmlns:a16="http://schemas.microsoft.com/office/drawing/2014/main" id="{20D4C278-0138-ACE8-C5FD-9ED08F1BE4D5}"/>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869B606-8F24-CADC-DA7B-684AF6BF5558}"/>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30 %</a:t>
            </a:r>
            <a:endParaRPr lang="en-UA" dirty="0"/>
          </a:p>
        </p:txBody>
      </p:sp>
      <p:sp>
        <p:nvSpPr>
          <p:cNvPr id="18" name="TextBox 17">
            <a:extLst>
              <a:ext uri="{FF2B5EF4-FFF2-40B4-BE49-F238E27FC236}">
                <a16:creationId xmlns:a16="http://schemas.microsoft.com/office/drawing/2014/main" id="{95ECA930-9598-DB5B-4388-98400821219F}"/>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A73F1E11-F53F-0569-FB3E-D039A1ADC188}"/>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2"/>
              </a:rPr>
              <a:t>Boomsma</a:t>
            </a:r>
            <a:endParaRPr lang="en-UA" dirty="0"/>
          </a:p>
        </p:txBody>
      </p:sp>
      <p:sp>
        <p:nvSpPr>
          <p:cNvPr id="20" name="TextBox 19">
            <a:extLst>
              <a:ext uri="{FF2B5EF4-FFF2-40B4-BE49-F238E27FC236}">
                <a16:creationId xmlns:a16="http://schemas.microsoft.com/office/drawing/2014/main" id="{52F9541D-5B8F-B3F3-62A8-D21F568EBAF9}"/>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699</a:t>
            </a:r>
            <a:r>
              <a:rPr lang="uk-UA" sz="2000" b="1" i="0" dirty="0">
                <a:solidFill>
                  <a:srgbClr val="2A2731"/>
                </a:solidFill>
                <a:effectLst/>
                <a:latin typeface="proxima-nova"/>
              </a:rPr>
              <a:t> грн</a:t>
            </a:r>
            <a:endParaRPr lang="en-UA" sz="2000" b="1" dirty="0"/>
          </a:p>
        </p:txBody>
      </p:sp>
      <p:pic>
        <p:nvPicPr>
          <p:cNvPr id="4" name="Picture 3">
            <a:extLst>
              <a:ext uri="{FF2B5EF4-FFF2-40B4-BE49-F238E27FC236}">
                <a16:creationId xmlns:a16="http://schemas.microsoft.com/office/drawing/2014/main" id="{09A4BA31-135E-65BB-EF70-C4328AB2D66B}"/>
              </a:ext>
            </a:extLst>
          </p:cNvPr>
          <p:cNvPicPr>
            <a:picLocks noChangeAspect="1"/>
          </p:cNvPicPr>
          <p:nvPr/>
        </p:nvPicPr>
        <p:blipFill>
          <a:blip r:embed="rId3"/>
          <a:stretch>
            <a:fillRect/>
          </a:stretch>
        </p:blipFill>
        <p:spPr>
          <a:xfrm>
            <a:off x="415096" y="0"/>
            <a:ext cx="2260600" cy="6858000"/>
          </a:xfrm>
          <a:prstGeom prst="rect">
            <a:avLst/>
          </a:prstGeom>
        </p:spPr>
      </p:pic>
    </p:spTree>
    <p:extLst>
      <p:ext uri="{BB962C8B-B14F-4D97-AF65-F5344CB8AC3E}">
        <p14:creationId xmlns:p14="http://schemas.microsoft.com/office/powerpoint/2010/main" val="3823148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7034A-2361-94B9-CEE6-4B2144AD8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4408557-E394-DF8A-B3F8-FF4068502741}"/>
              </a:ext>
            </a:extLst>
          </p:cNvPr>
          <p:cNvSpPr txBox="1"/>
          <p:nvPr/>
        </p:nvSpPr>
        <p:spPr>
          <a:xfrm>
            <a:off x="3584129" y="214524"/>
            <a:ext cx="6096000" cy="923330"/>
          </a:xfrm>
          <a:prstGeom prst="rect">
            <a:avLst/>
          </a:prstGeom>
          <a:noFill/>
        </p:spPr>
        <p:txBody>
          <a:bodyPr wrap="square">
            <a:spAutoFit/>
          </a:bodyPr>
          <a:lstStyle/>
          <a:p>
            <a:r>
              <a:rPr lang="uk-UA" b="1" i="0" dirty="0">
                <a:solidFill>
                  <a:srgbClr val="333333"/>
                </a:solidFill>
                <a:effectLst/>
                <a:latin typeface="Circe"/>
              </a:rPr>
              <a:t>Лікер </a:t>
            </a:r>
            <a:r>
              <a:rPr lang="en-US" b="1" i="0" dirty="0">
                <a:solidFill>
                  <a:srgbClr val="333333"/>
                </a:solidFill>
                <a:effectLst/>
                <a:latin typeface="Circe"/>
              </a:rPr>
              <a:t>Frangelico</a:t>
            </a:r>
          </a:p>
          <a:p>
            <a:endParaRPr lang="en-US" b="1" i="0" dirty="0">
              <a:solidFill>
                <a:srgbClr val="333333"/>
              </a:solidFill>
              <a:effectLst/>
              <a:latin typeface="Circe"/>
            </a:endParaRP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BA928B9A-16DF-F32C-5E7B-AF7836DCCD51}"/>
              </a:ext>
            </a:extLst>
          </p:cNvPr>
          <p:cNvSpPr txBox="1"/>
          <p:nvPr/>
        </p:nvSpPr>
        <p:spPr>
          <a:xfrm>
            <a:off x="3584129" y="627702"/>
            <a:ext cx="1376855" cy="369332"/>
          </a:xfrm>
          <a:prstGeom prst="rect">
            <a:avLst/>
          </a:prstGeom>
          <a:noFill/>
        </p:spPr>
        <p:txBody>
          <a:bodyPr wrap="square">
            <a:spAutoFit/>
          </a:bodyPr>
          <a:lstStyle/>
          <a:p>
            <a:r>
              <a:rPr lang="en-US" b="0" i="0" dirty="0">
                <a:solidFill>
                  <a:srgbClr val="2A2731"/>
                </a:solidFill>
                <a:effectLst/>
                <a:latin typeface="proxima-nova"/>
              </a:rPr>
              <a:t>0,7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22D31B33-309C-BB49-CE70-681937ED779A}"/>
              </a:ext>
            </a:extLst>
          </p:cNvPr>
          <p:cNvSpPr txBox="1"/>
          <p:nvPr/>
        </p:nvSpPr>
        <p:spPr>
          <a:xfrm>
            <a:off x="3576043" y="1871165"/>
            <a:ext cx="8156028" cy="2292935"/>
          </a:xfrm>
          <a:prstGeom prst="rect">
            <a:avLst/>
          </a:prstGeom>
          <a:noFill/>
        </p:spPr>
        <p:txBody>
          <a:bodyPr wrap="square">
            <a:spAutoFit/>
          </a:bodyPr>
          <a:lstStyle/>
          <a:p>
            <a:r>
              <a:rPr lang="en-US" sz="1100" b="0" i="0" dirty="0">
                <a:solidFill>
                  <a:srgbClr val="000000"/>
                </a:solidFill>
                <a:effectLst/>
                <a:latin typeface="Circe"/>
              </a:rPr>
              <a:t>Frangelico (0,7 </a:t>
            </a:r>
            <a:r>
              <a:rPr lang="uk-UA" sz="1100" b="0" i="0" dirty="0">
                <a:solidFill>
                  <a:srgbClr val="000000"/>
                </a:solidFill>
                <a:effectLst/>
                <a:latin typeface="Circe"/>
              </a:rPr>
              <a:t>л) - італійський лікер, що приводить в стан тотального збудження не тільки ваші смакові і ароматичні рецептори, але і душу. Фантастичне італійське творіння, здатне перевернути класичне уявлення про алкоголь і створити абсолютно новий погляд на культуру пиття. </a:t>
            </a:r>
            <a:br>
              <a:rPr lang="uk-UA" sz="1100" dirty="0"/>
            </a:br>
            <a:br>
              <a:rPr lang="uk-UA" sz="1100" dirty="0"/>
            </a:br>
            <a:r>
              <a:rPr lang="uk-UA" sz="1100" b="0" i="0" dirty="0">
                <a:solidFill>
                  <a:srgbClr val="000000"/>
                </a:solidFill>
                <a:effectLst/>
                <a:latin typeface="Circe"/>
              </a:rPr>
              <a:t>Народна легенда розповідає, що Лікер </a:t>
            </a:r>
            <a:r>
              <a:rPr lang="uk-UA" sz="1100" b="0" i="0" dirty="0" err="1">
                <a:solidFill>
                  <a:srgbClr val="000000"/>
                </a:solidFill>
                <a:effectLst/>
                <a:latin typeface="Circe"/>
              </a:rPr>
              <a:t>Франжеліко</a:t>
            </a:r>
            <a:r>
              <a:rPr lang="uk-UA" sz="1100" b="0" i="0" dirty="0">
                <a:solidFill>
                  <a:srgbClr val="000000"/>
                </a:solidFill>
                <a:effectLst/>
                <a:latin typeface="Circe"/>
              </a:rPr>
              <a:t> був придуманий 300 років тому християнськими ченцями, що жили на пагорбах П'ємонту. Традиції північній Італії спонукали їх вживати тільки якісну їжу і напої. Їх знання в області дистиляції допомогли створити рецепт лікеру, здатного затьмарити більшість представників алкоголю своїм різноплановим букетом. </a:t>
            </a:r>
            <a:br>
              <a:rPr lang="uk-UA" sz="1100" dirty="0"/>
            </a:br>
            <a:br>
              <a:rPr lang="uk-UA" sz="1100" dirty="0"/>
            </a:br>
            <a:r>
              <a:rPr lang="uk-UA" sz="1100" b="0" i="0" dirty="0">
                <a:solidFill>
                  <a:srgbClr val="000000"/>
                </a:solidFill>
                <a:effectLst/>
                <a:latin typeface="Circe"/>
              </a:rPr>
              <a:t>В П'ємонті зростає кращий в світі фундук, який і став основою </a:t>
            </a:r>
            <a:r>
              <a:rPr lang="en-US" sz="1100" b="0" i="0" dirty="0">
                <a:solidFill>
                  <a:srgbClr val="000000"/>
                </a:solidFill>
                <a:effectLst/>
                <a:latin typeface="Circe"/>
              </a:rPr>
              <a:t>Frangelico. </a:t>
            </a:r>
            <a:r>
              <a:rPr lang="uk-UA" sz="1100" b="0" i="0" dirty="0">
                <a:solidFill>
                  <a:srgbClr val="000000"/>
                </a:solidFill>
                <a:effectLst/>
                <a:latin typeface="Circe"/>
              </a:rPr>
              <a:t>Горіхи збирають, очищають, подрібнюють, після чого - наполягають на розчині спирту і води, взятої з кристально чистих джерел горбистій Італії. </a:t>
            </a:r>
            <a:br>
              <a:rPr lang="uk-UA" sz="1100" dirty="0"/>
            </a:br>
            <a:br>
              <a:rPr lang="uk-UA" sz="1100" dirty="0"/>
            </a:br>
            <a:r>
              <a:rPr lang="uk-UA" sz="1100" b="0" i="0" dirty="0">
                <a:solidFill>
                  <a:srgbClr val="000000"/>
                </a:solidFill>
                <a:effectLst/>
                <a:latin typeface="Circe"/>
              </a:rPr>
              <a:t>Настоянка фундука чудово дистилюється, надаючи напою унікального смаку, кольору і запаху, з якими не можуть зрівнятися інші лікери, або напої подібного типу. </a:t>
            </a:r>
            <a:endParaRPr lang="en-UA" sz="1100" dirty="0"/>
          </a:p>
        </p:txBody>
      </p:sp>
      <p:sp>
        <p:nvSpPr>
          <p:cNvPr id="10" name="TextBox 9">
            <a:extLst>
              <a:ext uri="{FF2B5EF4-FFF2-40B4-BE49-F238E27FC236}">
                <a16:creationId xmlns:a16="http://schemas.microsoft.com/office/drawing/2014/main" id="{20D48BD3-A99B-A53E-9F30-3C5E8B04BB79}"/>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84D19351-8285-CC13-B229-E70D73D83BC1}"/>
              </a:ext>
            </a:extLst>
          </p:cNvPr>
          <p:cNvSpPr txBox="1"/>
          <p:nvPr/>
        </p:nvSpPr>
        <p:spPr>
          <a:xfrm>
            <a:off x="3646815" y="4061666"/>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6144B10-E962-129E-2689-7ACC35F6030E}"/>
              </a:ext>
            </a:extLst>
          </p:cNvPr>
          <p:cNvSpPr txBox="1"/>
          <p:nvPr/>
        </p:nvSpPr>
        <p:spPr>
          <a:xfrm>
            <a:off x="3625144" y="4441640"/>
            <a:ext cx="2359572" cy="369332"/>
          </a:xfrm>
          <a:prstGeom prst="rect">
            <a:avLst/>
          </a:prstGeom>
          <a:noFill/>
        </p:spPr>
        <p:txBody>
          <a:bodyPr wrap="square">
            <a:spAutoFit/>
          </a:bodyPr>
          <a:lstStyle/>
          <a:p>
            <a:r>
              <a:rPr lang="uk-UA" b="0" i="0" dirty="0">
                <a:solidFill>
                  <a:srgbClr val="2A2731"/>
                </a:solidFill>
                <a:effectLst/>
                <a:latin typeface="proxima-nova"/>
              </a:rPr>
              <a:t>Італія</a:t>
            </a:r>
            <a:endParaRPr lang="en-UA" dirty="0"/>
          </a:p>
        </p:txBody>
      </p:sp>
      <p:sp>
        <p:nvSpPr>
          <p:cNvPr id="16" name="TextBox 15">
            <a:extLst>
              <a:ext uri="{FF2B5EF4-FFF2-40B4-BE49-F238E27FC236}">
                <a16:creationId xmlns:a16="http://schemas.microsoft.com/office/drawing/2014/main" id="{58C55FF6-FA43-B22B-26B5-6DBAE39ED93F}"/>
              </a:ext>
            </a:extLst>
          </p:cNvPr>
          <p:cNvSpPr txBox="1"/>
          <p:nvPr/>
        </p:nvSpPr>
        <p:spPr>
          <a:xfrm>
            <a:off x="3736428" y="4999550"/>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43AE0B57-0351-512E-8634-4522C274C5E8}"/>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16</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BE5310C0-D4A2-B584-5CC9-423F943123A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A9ACF96-9490-654A-7BBC-0A5B6422E512}"/>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2"/>
              </a:rPr>
              <a:t>Barbero</a:t>
            </a:r>
            <a:endParaRPr lang="en-UA" dirty="0"/>
          </a:p>
        </p:txBody>
      </p:sp>
      <p:sp>
        <p:nvSpPr>
          <p:cNvPr id="20" name="TextBox 19">
            <a:extLst>
              <a:ext uri="{FF2B5EF4-FFF2-40B4-BE49-F238E27FC236}">
                <a16:creationId xmlns:a16="http://schemas.microsoft.com/office/drawing/2014/main" id="{EA556671-3FFB-5C4F-0EC6-30B9B06224EF}"/>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629</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06A1F145-6EA4-F156-3B54-2C3CC3F0CBC3}"/>
              </a:ext>
            </a:extLst>
          </p:cNvPr>
          <p:cNvPicPr>
            <a:picLocks noChangeAspect="1"/>
          </p:cNvPicPr>
          <p:nvPr/>
        </p:nvPicPr>
        <p:blipFill>
          <a:blip r:embed="rId3"/>
          <a:stretch>
            <a:fillRect/>
          </a:stretch>
        </p:blipFill>
        <p:spPr>
          <a:xfrm>
            <a:off x="459929" y="0"/>
            <a:ext cx="3124200" cy="6858000"/>
          </a:xfrm>
          <a:prstGeom prst="rect">
            <a:avLst/>
          </a:prstGeom>
        </p:spPr>
      </p:pic>
    </p:spTree>
    <p:extLst>
      <p:ext uri="{BB962C8B-B14F-4D97-AF65-F5344CB8AC3E}">
        <p14:creationId xmlns:p14="http://schemas.microsoft.com/office/powerpoint/2010/main" val="394365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368CF-586E-3CDA-90E1-730D3C7A20A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BC5D373-66AD-0415-6B7E-6E4674452905}"/>
              </a:ext>
            </a:extLst>
          </p:cNvPr>
          <p:cNvSpPr txBox="1"/>
          <p:nvPr/>
        </p:nvSpPr>
        <p:spPr>
          <a:xfrm>
            <a:off x="3584129" y="214524"/>
            <a:ext cx="6096000" cy="923330"/>
          </a:xfrm>
          <a:prstGeom prst="rect">
            <a:avLst/>
          </a:prstGeom>
          <a:noFill/>
        </p:spPr>
        <p:txBody>
          <a:bodyPr wrap="square">
            <a:spAutoFit/>
          </a:bodyPr>
          <a:lstStyle/>
          <a:p>
            <a:r>
              <a:rPr lang="uk-UA" b="1" i="0" dirty="0">
                <a:solidFill>
                  <a:srgbClr val="333333"/>
                </a:solidFill>
                <a:effectLst/>
                <a:latin typeface="Circe"/>
              </a:rPr>
              <a:t>Лікер </a:t>
            </a:r>
            <a:r>
              <a:rPr lang="en-US" b="1" i="0" dirty="0">
                <a:solidFill>
                  <a:srgbClr val="221F1F"/>
                </a:solidFill>
                <a:effectLst/>
                <a:latin typeface="Rozetka"/>
              </a:rPr>
              <a:t>Mozart Chocolate Cream </a:t>
            </a:r>
          </a:p>
          <a:p>
            <a:endParaRPr lang="en-US" b="1" i="0" dirty="0">
              <a:solidFill>
                <a:srgbClr val="333333"/>
              </a:solidFill>
              <a:effectLst/>
              <a:latin typeface="Circe"/>
            </a:endParaRP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34E253B3-0CFB-7EF4-3D49-E9B4B935403F}"/>
              </a:ext>
            </a:extLst>
          </p:cNvPr>
          <p:cNvSpPr txBox="1"/>
          <p:nvPr/>
        </p:nvSpPr>
        <p:spPr>
          <a:xfrm>
            <a:off x="3584129" y="627702"/>
            <a:ext cx="1376855" cy="369332"/>
          </a:xfrm>
          <a:prstGeom prst="rect">
            <a:avLst/>
          </a:prstGeom>
          <a:noFill/>
        </p:spPr>
        <p:txBody>
          <a:bodyPr wrap="square">
            <a:spAutoFit/>
          </a:bodyPr>
          <a:lstStyle/>
          <a:p>
            <a:r>
              <a:rPr lang="en-US" b="0" i="0" dirty="0">
                <a:solidFill>
                  <a:srgbClr val="2A2731"/>
                </a:solidFill>
                <a:effectLst/>
                <a:latin typeface="proxima-nova"/>
              </a:rPr>
              <a:t>0,5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7A249B4E-4763-2322-7B6E-F628CF430917}"/>
              </a:ext>
            </a:extLst>
          </p:cNvPr>
          <p:cNvSpPr txBox="1"/>
          <p:nvPr/>
        </p:nvSpPr>
        <p:spPr>
          <a:xfrm>
            <a:off x="3625144" y="2049349"/>
            <a:ext cx="8156028" cy="1169551"/>
          </a:xfrm>
          <a:prstGeom prst="rect">
            <a:avLst/>
          </a:prstGeom>
          <a:noFill/>
        </p:spPr>
        <p:txBody>
          <a:bodyPr wrap="square">
            <a:spAutoFit/>
          </a:bodyPr>
          <a:lstStyle/>
          <a:p>
            <a:r>
              <a:rPr lang="en-US" sz="1400" b="1" dirty="0"/>
              <a:t>Mozart Chocolate Cream Liqueur</a:t>
            </a:r>
            <a:r>
              <a:rPr lang="en-US" sz="1400" dirty="0"/>
              <a:t> – </a:t>
            </a:r>
            <a:r>
              <a:rPr lang="uk-UA" sz="1400" dirty="0"/>
              <a:t>це вишуканий шоколадний лікер з Австрії, який поєднує ніжний смак вершків, справжнього бельгійського шоколаду та якісний какао. Має насичений шоколадний аромат з нотками ванілі і карамелі, створюючи ідеальний баланс між солодкістю і кремовою текстурою. </a:t>
            </a:r>
            <a:r>
              <a:rPr lang="en-US" sz="1400" i="1" dirty="0"/>
              <a:t>Mozart Chocolate Cream</a:t>
            </a:r>
            <a:r>
              <a:rPr lang="en-US" sz="1400" dirty="0"/>
              <a:t> </a:t>
            </a:r>
            <a:r>
              <a:rPr lang="uk-UA" sz="1400" dirty="0"/>
              <a:t>чудово підходить для самостійного вживання, як добавка до кави, або як інгредієнт для десертів та коктейлів.</a:t>
            </a:r>
          </a:p>
        </p:txBody>
      </p:sp>
      <p:sp>
        <p:nvSpPr>
          <p:cNvPr id="10" name="TextBox 9">
            <a:extLst>
              <a:ext uri="{FF2B5EF4-FFF2-40B4-BE49-F238E27FC236}">
                <a16:creationId xmlns:a16="http://schemas.microsoft.com/office/drawing/2014/main" id="{007EC8C5-0E04-FAC0-C808-DEBA965DA5A7}"/>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7F2A5B63-EDDE-858C-868C-60B9E1AD3402}"/>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8B9B507-D808-C9F5-037D-11D7C3CD2F99}"/>
              </a:ext>
            </a:extLst>
          </p:cNvPr>
          <p:cNvSpPr txBox="1"/>
          <p:nvPr/>
        </p:nvSpPr>
        <p:spPr>
          <a:xfrm>
            <a:off x="3689983" y="4399066"/>
            <a:ext cx="2359572" cy="369332"/>
          </a:xfrm>
          <a:prstGeom prst="rect">
            <a:avLst/>
          </a:prstGeom>
          <a:noFill/>
        </p:spPr>
        <p:txBody>
          <a:bodyPr wrap="square">
            <a:spAutoFit/>
          </a:bodyPr>
          <a:lstStyle/>
          <a:p>
            <a:r>
              <a:rPr lang="uk-UA" dirty="0"/>
              <a:t>Австрія</a:t>
            </a:r>
            <a:endParaRPr lang="en-UA" dirty="0"/>
          </a:p>
        </p:txBody>
      </p:sp>
      <p:sp>
        <p:nvSpPr>
          <p:cNvPr id="16" name="TextBox 15">
            <a:extLst>
              <a:ext uri="{FF2B5EF4-FFF2-40B4-BE49-F238E27FC236}">
                <a16:creationId xmlns:a16="http://schemas.microsoft.com/office/drawing/2014/main" id="{DBAC0B0A-C811-5B86-5A05-08DCD12374F3}"/>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49AFAB1D-0318-7752-A546-F313DA47034D}"/>
              </a:ext>
            </a:extLst>
          </p:cNvPr>
          <p:cNvSpPr txBox="1"/>
          <p:nvPr/>
        </p:nvSpPr>
        <p:spPr>
          <a:xfrm>
            <a:off x="3646815" y="5299158"/>
            <a:ext cx="1376855" cy="369332"/>
          </a:xfrm>
          <a:prstGeom prst="rect">
            <a:avLst/>
          </a:prstGeom>
          <a:noFill/>
        </p:spPr>
        <p:txBody>
          <a:bodyPr wrap="square">
            <a:spAutoFit/>
          </a:bodyPr>
          <a:lstStyle/>
          <a:p>
            <a:r>
              <a:rPr lang="en-US" dirty="0">
                <a:solidFill>
                  <a:srgbClr val="2A2731"/>
                </a:solidFill>
                <a:latin typeface="proxima-nova"/>
              </a:rPr>
              <a:t>17</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D84E03AC-2D79-C6D0-468E-01485136549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E14165FD-3455-DFD3-3051-03AB5E27A376}"/>
              </a:ext>
            </a:extLst>
          </p:cNvPr>
          <p:cNvSpPr txBox="1"/>
          <p:nvPr/>
        </p:nvSpPr>
        <p:spPr>
          <a:xfrm>
            <a:off x="3646815" y="6245322"/>
            <a:ext cx="3023810" cy="369332"/>
          </a:xfrm>
          <a:prstGeom prst="rect">
            <a:avLst/>
          </a:prstGeom>
          <a:noFill/>
        </p:spPr>
        <p:txBody>
          <a:bodyPr wrap="square">
            <a:spAutoFit/>
          </a:bodyPr>
          <a:lstStyle/>
          <a:p>
            <a:r>
              <a:rPr lang="en-US" dirty="0"/>
              <a:t>Mozart </a:t>
            </a:r>
            <a:r>
              <a:rPr lang="en-US" dirty="0" err="1"/>
              <a:t>Distillerie</a:t>
            </a:r>
            <a:r>
              <a:rPr lang="en-US" dirty="0"/>
              <a:t> GmbH</a:t>
            </a:r>
            <a:endParaRPr lang="en-UA" dirty="0"/>
          </a:p>
        </p:txBody>
      </p:sp>
      <p:sp>
        <p:nvSpPr>
          <p:cNvPr id="20" name="TextBox 19">
            <a:extLst>
              <a:ext uri="{FF2B5EF4-FFF2-40B4-BE49-F238E27FC236}">
                <a16:creationId xmlns:a16="http://schemas.microsoft.com/office/drawing/2014/main" id="{5CF0758E-097C-29D8-CE5C-D29378E022D9}"/>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699</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58CCB55D-B9DD-C9E6-A9D9-9FB1EDE3B9D0}"/>
              </a:ext>
            </a:extLst>
          </p:cNvPr>
          <p:cNvPicPr>
            <a:picLocks noChangeAspect="1"/>
          </p:cNvPicPr>
          <p:nvPr/>
        </p:nvPicPr>
        <p:blipFill>
          <a:blip r:embed="rId2"/>
          <a:stretch>
            <a:fillRect/>
          </a:stretch>
        </p:blipFill>
        <p:spPr>
          <a:xfrm>
            <a:off x="207302" y="1283552"/>
            <a:ext cx="3423935" cy="4696936"/>
          </a:xfrm>
          <a:prstGeom prst="rect">
            <a:avLst/>
          </a:prstGeom>
        </p:spPr>
      </p:pic>
    </p:spTree>
    <p:extLst>
      <p:ext uri="{BB962C8B-B14F-4D97-AF65-F5344CB8AC3E}">
        <p14:creationId xmlns:p14="http://schemas.microsoft.com/office/powerpoint/2010/main" val="4249364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A0B616AC-D6E4-8AC6-5E5A-EB196FDCB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88CA1-15C8-57F9-96DF-14B18DD2F092}"/>
              </a:ext>
            </a:extLst>
          </p:cNvPr>
          <p:cNvSpPr>
            <a:spLocks noGrp="1"/>
          </p:cNvSpPr>
          <p:nvPr>
            <p:ph type="ctrTitle"/>
          </p:nvPr>
        </p:nvSpPr>
        <p:spPr/>
        <p:txBody>
          <a:bodyPr/>
          <a:lstStyle/>
          <a:p>
            <a:r>
              <a:rPr lang="uk-UA" dirty="0"/>
              <a:t>віскі</a:t>
            </a:r>
            <a:endParaRPr lang="en-UA" dirty="0"/>
          </a:p>
        </p:txBody>
      </p:sp>
    </p:spTree>
    <p:extLst>
      <p:ext uri="{BB962C8B-B14F-4D97-AF65-F5344CB8AC3E}">
        <p14:creationId xmlns:p14="http://schemas.microsoft.com/office/powerpoint/2010/main" val="727186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BD18D-14B2-BD7B-7CB8-268FA02E57C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9AA375E-2D41-C879-27E8-1CC876D2FC9E}"/>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Віскі </a:t>
            </a:r>
            <a:r>
              <a:rPr lang="en-US" b="1" i="0" dirty="0">
                <a:solidFill>
                  <a:srgbClr val="333333"/>
                </a:solidFill>
                <a:effectLst/>
                <a:latin typeface="Circe"/>
              </a:rPr>
              <a:t>Jack Daniel’s</a:t>
            </a:r>
            <a:r>
              <a:rPr lang="uk-UA" b="1" i="0" dirty="0">
                <a:solidFill>
                  <a:srgbClr val="333333"/>
                </a:solidFill>
                <a:effectLst/>
                <a:latin typeface="Circe"/>
              </a:rPr>
              <a:t> </a:t>
            </a:r>
            <a:r>
              <a:rPr lang="en-US" b="1" i="0" dirty="0">
                <a:solidFill>
                  <a:srgbClr val="333333"/>
                </a:solidFill>
                <a:effectLst/>
                <a:latin typeface="Circe"/>
              </a:rPr>
              <a:t>old</a:t>
            </a:r>
          </a:p>
        </p:txBody>
      </p:sp>
      <p:sp>
        <p:nvSpPr>
          <p:cNvPr id="7" name="TextBox 6">
            <a:extLst>
              <a:ext uri="{FF2B5EF4-FFF2-40B4-BE49-F238E27FC236}">
                <a16:creationId xmlns:a16="http://schemas.microsoft.com/office/drawing/2014/main" id="{682FFD20-87F1-973C-D365-110CBEB0A451}"/>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E370A420-3A62-C1CE-1C71-65DCC5CC8C1E}"/>
              </a:ext>
            </a:extLst>
          </p:cNvPr>
          <p:cNvSpPr txBox="1"/>
          <p:nvPr/>
        </p:nvSpPr>
        <p:spPr>
          <a:xfrm>
            <a:off x="3625144" y="1867236"/>
            <a:ext cx="8156028" cy="2031325"/>
          </a:xfrm>
          <a:prstGeom prst="rect">
            <a:avLst/>
          </a:prstGeom>
          <a:noFill/>
        </p:spPr>
        <p:txBody>
          <a:bodyPr wrap="square">
            <a:spAutoFit/>
          </a:bodyPr>
          <a:lstStyle/>
          <a:p>
            <a:r>
              <a:rPr lang="uk-UA" b="0" i="0" dirty="0">
                <a:solidFill>
                  <a:srgbClr val="000000"/>
                </a:solidFill>
                <a:effectLst/>
                <a:latin typeface="Circe"/>
              </a:rPr>
              <a:t>Віскі Джек </a:t>
            </a:r>
            <a:r>
              <a:rPr lang="uk-UA" b="0" i="0" dirty="0" err="1">
                <a:solidFill>
                  <a:srgbClr val="000000"/>
                </a:solidFill>
                <a:effectLst/>
                <a:latin typeface="Circe"/>
              </a:rPr>
              <a:t>Деніелс</a:t>
            </a:r>
            <a:r>
              <a:rPr lang="uk-UA" b="0" i="0" dirty="0">
                <a:solidFill>
                  <a:srgbClr val="000000"/>
                </a:solidFill>
                <a:effectLst/>
                <a:latin typeface="Circe"/>
              </a:rPr>
              <a:t> виготовляється з кукурудзи 80%, ячменю 12%, жита 8%, з бродінням на кислому суслі і холодною фільтрацією. Також компанія виробник віскі </a:t>
            </a:r>
            <a:r>
              <a:rPr lang="en-US" b="0" i="0" dirty="0">
                <a:solidFill>
                  <a:srgbClr val="000000"/>
                </a:solidFill>
                <a:effectLst/>
                <a:latin typeface="Circe"/>
              </a:rPr>
              <a:t>Jack Daniel's </a:t>
            </a:r>
            <a:r>
              <a:rPr lang="uk-UA" b="0" i="0" dirty="0">
                <a:solidFill>
                  <a:srgbClr val="000000"/>
                </a:solidFill>
                <a:effectLst/>
                <a:latin typeface="Circe"/>
              </a:rPr>
              <a:t>є засновником спеціального методу виробництва із застосуванням фільтрації через деревне вугілля.</a:t>
            </a:r>
            <a:br>
              <a:rPr lang="uk-UA" dirty="0"/>
            </a:br>
            <a:r>
              <a:rPr lang="uk-UA" b="0" i="0" dirty="0">
                <a:solidFill>
                  <a:srgbClr val="000000"/>
                </a:solidFill>
                <a:effectLst/>
                <a:latin typeface="Circe"/>
              </a:rPr>
              <a:t>Легка зухвалість, завуальована характерною м'якістю, з вираженими </a:t>
            </a:r>
            <a:r>
              <a:rPr lang="uk-UA" b="0" i="0" dirty="0" err="1">
                <a:solidFill>
                  <a:srgbClr val="000000"/>
                </a:solidFill>
                <a:effectLst/>
                <a:latin typeface="Circe"/>
              </a:rPr>
              <a:t>карамельно</a:t>
            </a:r>
            <a:r>
              <a:rPr lang="uk-UA" b="0" i="0" dirty="0">
                <a:solidFill>
                  <a:srgbClr val="000000"/>
                </a:solidFill>
                <a:effectLst/>
                <a:latin typeface="Circe"/>
              </a:rPr>
              <a:t>-ванільними і деревними нотами. </a:t>
            </a:r>
            <a:r>
              <a:rPr lang="uk-UA" b="0" i="0" dirty="0" err="1">
                <a:solidFill>
                  <a:srgbClr val="000000"/>
                </a:solidFill>
                <a:effectLst/>
                <a:latin typeface="Circe"/>
              </a:rPr>
              <a:t>Післясмак</a:t>
            </a:r>
            <a:r>
              <a:rPr lang="uk-UA" b="0" i="0" dirty="0">
                <a:solidFill>
                  <a:srgbClr val="000000"/>
                </a:solidFill>
                <a:effectLst/>
                <a:latin typeface="Circe"/>
              </a:rPr>
              <a:t> обволікаючий, з приємним вираженим нюансом диму.</a:t>
            </a:r>
            <a:endParaRPr lang="en-UA" dirty="0"/>
          </a:p>
        </p:txBody>
      </p:sp>
      <p:sp>
        <p:nvSpPr>
          <p:cNvPr id="10" name="TextBox 9">
            <a:extLst>
              <a:ext uri="{FF2B5EF4-FFF2-40B4-BE49-F238E27FC236}">
                <a16:creationId xmlns:a16="http://schemas.microsoft.com/office/drawing/2014/main" id="{577AEFC4-C579-FA4B-713C-DC102BFD2936}"/>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659D4AA-3DF4-E3AB-33F7-D2492DEB9831}"/>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DCF5BDB1-7113-2875-4751-D19182892AC8}"/>
              </a:ext>
            </a:extLst>
          </p:cNvPr>
          <p:cNvSpPr txBox="1"/>
          <p:nvPr/>
        </p:nvSpPr>
        <p:spPr>
          <a:xfrm>
            <a:off x="3736428" y="4317330"/>
            <a:ext cx="2359572" cy="369332"/>
          </a:xfrm>
          <a:prstGeom prst="rect">
            <a:avLst/>
          </a:prstGeom>
          <a:noFill/>
        </p:spPr>
        <p:txBody>
          <a:bodyPr wrap="square">
            <a:spAutoFit/>
          </a:bodyPr>
          <a:lstStyle/>
          <a:p>
            <a:r>
              <a:rPr lang="uk-UA" b="0" i="0" dirty="0">
                <a:solidFill>
                  <a:srgbClr val="2A2731"/>
                </a:solidFill>
                <a:effectLst/>
                <a:latin typeface="proxima-nova"/>
              </a:rPr>
              <a:t>США</a:t>
            </a:r>
            <a:endParaRPr lang="en-UA" dirty="0"/>
          </a:p>
        </p:txBody>
      </p:sp>
      <p:sp>
        <p:nvSpPr>
          <p:cNvPr id="16" name="TextBox 15">
            <a:extLst>
              <a:ext uri="{FF2B5EF4-FFF2-40B4-BE49-F238E27FC236}">
                <a16:creationId xmlns:a16="http://schemas.microsoft.com/office/drawing/2014/main" id="{34200922-DA23-EF94-F33C-549B5D8C0373}"/>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3938C217-147D-7129-FB1E-37B81C562C23}"/>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5629DD47-D233-C7D2-2967-8458A4E93D71}"/>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689CFF8-ED94-5687-7443-0E091B86F661}"/>
              </a:ext>
            </a:extLst>
          </p:cNvPr>
          <p:cNvSpPr txBox="1"/>
          <p:nvPr/>
        </p:nvSpPr>
        <p:spPr>
          <a:xfrm>
            <a:off x="3646815" y="6245322"/>
            <a:ext cx="1376855" cy="369332"/>
          </a:xfrm>
          <a:prstGeom prst="rect">
            <a:avLst/>
          </a:prstGeom>
          <a:noFill/>
        </p:spPr>
        <p:txBody>
          <a:bodyPr wrap="square">
            <a:spAutoFit/>
          </a:bodyPr>
          <a:lstStyle/>
          <a:p>
            <a:r>
              <a:rPr lang="en-US" b="0" i="0" dirty="0">
                <a:solidFill>
                  <a:srgbClr val="333333"/>
                </a:solidFill>
                <a:effectLst/>
                <a:latin typeface="Circe"/>
              </a:rPr>
              <a:t>Jack Daniel’s</a:t>
            </a:r>
            <a:endParaRPr lang="en-UA" dirty="0"/>
          </a:p>
        </p:txBody>
      </p:sp>
      <p:sp>
        <p:nvSpPr>
          <p:cNvPr id="20" name="TextBox 19">
            <a:extLst>
              <a:ext uri="{FF2B5EF4-FFF2-40B4-BE49-F238E27FC236}">
                <a16:creationId xmlns:a16="http://schemas.microsoft.com/office/drawing/2014/main" id="{2691911F-90E0-AFA2-9F1D-412BB67C1312}"/>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78</a:t>
            </a:r>
            <a:r>
              <a:rPr lang="en-US" sz="2000" b="1" i="0" dirty="0">
                <a:solidFill>
                  <a:srgbClr val="2A2731"/>
                </a:solidFill>
                <a:effectLst/>
                <a:latin typeface="proxima-nova"/>
              </a:rPr>
              <a:t>9</a:t>
            </a:r>
            <a:r>
              <a:rPr lang="uk-UA" sz="2000" b="1" i="0" dirty="0">
                <a:solidFill>
                  <a:srgbClr val="2A2731"/>
                </a:solidFill>
                <a:effectLst/>
                <a:latin typeface="proxima-nova"/>
              </a:rPr>
              <a:t> грн</a:t>
            </a:r>
            <a:endParaRPr lang="en-UA" sz="2000" b="1" dirty="0"/>
          </a:p>
        </p:txBody>
      </p:sp>
      <p:pic>
        <p:nvPicPr>
          <p:cNvPr id="3" name="Picture 16" descr="St.Petersburg, Russia - December 2019 - Bottle of Jack Daniel's  whiskey isolated on white background. Brand of  American whiskey">
            <a:extLst>
              <a:ext uri="{FF2B5EF4-FFF2-40B4-BE49-F238E27FC236}">
                <a16:creationId xmlns:a16="http://schemas.microsoft.com/office/drawing/2014/main" id="{EAED3E2B-82F1-4D5E-01CE-F7A9DA4F589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1800" l="9895" r="89955">
                        <a14:foregroundMark x1="45427" y1="45600" x2="53523" y2="37600"/>
                        <a14:foregroundMark x1="53523" y1="37600" x2="54723" y2="27300"/>
                        <a14:foregroundMark x1="54723" y1="27300" x2="51574" y2="20600"/>
                        <a14:foregroundMark x1="51574" y1="20600" x2="51574" y2="17400"/>
                        <a14:foregroundMark x1="39280" y1="90700" x2="51574" y2="91800"/>
                        <a14:foregroundMark x1="33133" y1="46300" x2="37931" y2="44100"/>
                        <a14:foregroundMark x1="65367" y1="47100" x2="57421" y2="42200"/>
                        <a14:foregroundMark x1="57421" y1="42200" x2="57421" y2="42000"/>
                        <a14:foregroundMark x1="59820" y1="43600" x2="61769" y2="43600"/>
                        <a14:foregroundMark x1="62219" y1="45300" x2="64618" y2="45300"/>
                        <a14:foregroundMark x1="61769" y1="43200" x2="56672" y2="41900"/>
                        <a14:foregroundMark x1="37781" y1="43900" x2="41229" y2="41900"/>
                      </a14:backgroundRemoval>
                    </a14:imgEffect>
                  </a14:imgLayer>
                </a14:imgProps>
              </a:ext>
              <a:ext uri="{28A0092B-C50C-407E-A947-70E740481C1C}">
                <a14:useLocalDpi xmlns:a14="http://schemas.microsoft.com/office/drawing/2010/main" val="0"/>
              </a:ext>
            </a:extLst>
          </a:blip>
          <a:srcRect l="21614" t="4797" r="23928" b="5994"/>
          <a:stretch/>
        </p:blipFill>
        <p:spPr bwMode="auto">
          <a:xfrm>
            <a:off x="410828" y="0"/>
            <a:ext cx="2616200" cy="64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96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6E6C3-F1DA-190D-B462-E1904B13DA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6F9FA8-F8EC-8ED4-1BF8-E0DC34416DAB}"/>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Віскі </a:t>
            </a:r>
            <a:r>
              <a:rPr lang="en-US" b="1" i="0" dirty="0">
                <a:solidFill>
                  <a:srgbClr val="333333"/>
                </a:solidFill>
                <a:effectLst/>
                <a:latin typeface="Circe"/>
              </a:rPr>
              <a:t>Jameson</a:t>
            </a:r>
          </a:p>
        </p:txBody>
      </p:sp>
      <p:sp>
        <p:nvSpPr>
          <p:cNvPr id="7" name="TextBox 6">
            <a:extLst>
              <a:ext uri="{FF2B5EF4-FFF2-40B4-BE49-F238E27FC236}">
                <a16:creationId xmlns:a16="http://schemas.microsoft.com/office/drawing/2014/main" id="{6D818DB6-BE7D-20B8-96FE-FF78BA42F892}"/>
              </a:ext>
            </a:extLst>
          </p:cNvPr>
          <p:cNvSpPr txBox="1"/>
          <p:nvPr/>
        </p:nvSpPr>
        <p:spPr>
          <a:xfrm>
            <a:off x="3584129" y="627702"/>
            <a:ext cx="1376855" cy="369332"/>
          </a:xfrm>
          <a:prstGeom prst="rect">
            <a:avLst/>
          </a:prstGeom>
          <a:noFill/>
        </p:spPr>
        <p:txBody>
          <a:bodyPr wrap="square">
            <a:spAutoFit/>
          </a:bodyPr>
          <a:lstStyle/>
          <a:p>
            <a:r>
              <a:rPr lang="uk-UA" dirty="0">
                <a:solidFill>
                  <a:srgbClr val="2A2731"/>
                </a:solidFill>
                <a:latin typeface="proxima-nova"/>
              </a:rPr>
              <a:t>1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9E153327-E6B3-4AE7-1D4F-CAF4B6415469}"/>
              </a:ext>
            </a:extLst>
          </p:cNvPr>
          <p:cNvSpPr txBox="1"/>
          <p:nvPr/>
        </p:nvSpPr>
        <p:spPr>
          <a:xfrm>
            <a:off x="3625144" y="1867236"/>
            <a:ext cx="8156028" cy="2123658"/>
          </a:xfrm>
          <a:prstGeom prst="rect">
            <a:avLst/>
          </a:prstGeom>
          <a:noFill/>
        </p:spPr>
        <p:txBody>
          <a:bodyPr wrap="square">
            <a:spAutoFit/>
          </a:bodyPr>
          <a:lstStyle/>
          <a:p>
            <a:r>
              <a:rPr lang="uk-UA" sz="1600" b="0" i="0" dirty="0">
                <a:solidFill>
                  <a:srgbClr val="000000"/>
                </a:solidFill>
                <a:effectLst/>
                <a:latin typeface="Circe"/>
              </a:rPr>
              <a:t>Віскі </a:t>
            </a:r>
            <a:r>
              <a:rPr lang="en-US" sz="1600" b="0" i="0" dirty="0">
                <a:solidFill>
                  <a:srgbClr val="000000"/>
                </a:solidFill>
                <a:effectLst/>
                <a:latin typeface="Circe"/>
              </a:rPr>
              <a:t>Jameson </a:t>
            </a:r>
            <a:r>
              <a:rPr lang="uk-UA" sz="1600" b="0" i="0" dirty="0">
                <a:solidFill>
                  <a:srgbClr val="000000"/>
                </a:solidFill>
                <a:effectLst/>
                <a:latin typeface="Circe"/>
              </a:rPr>
              <a:t>за правом вважається </a:t>
            </a:r>
            <a:r>
              <a:rPr lang="uk-UA" sz="1600" b="0" i="0" dirty="0" err="1">
                <a:solidFill>
                  <a:srgbClr val="000000"/>
                </a:solidFill>
                <a:effectLst/>
                <a:latin typeface="Circe"/>
              </a:rPr>
              <a:t>найм'якшим</a:t>
            </a:r>
            <a:r>
              <a:rPr lang="uk-UA" sz="1600" b="0" i="0" dirty="0">
                <a:solidFill>
                  <a:srgbClr val="000000"/>
                </a:solidFill>
                <a:effectLst/>
                <a:latin typeface="Circe"/>
              </a:rPr>
              <a:t> у світі! Для того, щоб досягти подібної м'якості компанія пішла зовсім не стандартним для виробників ірландського віскі шляхом. По-перше, у виробництві використовується не тільки ячмінь, а й кукурудза, причому кожен зі злаків ферментується і тричі дистилюється окремо, отримуючи водночас спирт градусом 80-85,5% і 94,4% відповідно, причому саме кукурудза надає в кінцевому підсумку віскі його багатий і одночасно витончений аромат. </a:t>
            </a:r>
            <a:endParaRPr lang="en-US" sz="1600" b="0" i="0" dirty="0">
              <a:solidFill>
                <a:srgbClr val="000000"/>
              </a:solidFill>
              <a:effectLst/>
              <a:latin typeface="Circe"/>
            </a:endParaRPr>
          </a:p>
          <a:p>
            <a:r>
              <a:rPr lang="uk-UA" sz="1600" b="0" i="0" dirty="0">
                <a:solidFill>
                  <a:srgbClr val="000000"/>
                </a:solidFill>
                <a:effectLst/>
                <a:latin typeface="Circe"/>
              </a:rPr>
              <a:t>Дуже м'який, зі збалансованими і вираженими тонами горіха, ванілі і дерева, з легкою хересною солодкістю.</a:t>
            </a:r>
            <a:endParaRPr lang="en-UA" sz="1600" dirty="0"/>
          </a:p>
        </p:txBody>
      </p:sp>
      <p:sp>
        <p:nvSpPr>
          <p:cNvPr id="10" name="TextBox 9">
            <a:extLst>
              <a:ext uri="{FF2B5EF4-FFF2-40B4-BE49-F238E27FC236}">
                <a16:creationId xmlns:a16="http://schemas.microsoft.com/office/drawing/2014/main" id="{BB98435F-6615-8F7D-FE83-31B71C09718A}"/>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BE4ACEBB-31B4-DB1C-C83B-C452CBE3F43E}"/>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71309193-E19C-FAB9-C218-E1E9F1D0BB9B}"/>
              </a:ext>
            </a:extLst>
          </p:cNvPr>
          <p:cNvSpPr txBox="1"/>
          <p:nvPr/>
        </p:nvSpPr>
        <p:spPr>
          <a:xfrm>
            <a:off x="3736428" y="4317330"/>
            <a:ext cx="6096000" cy="369332"/>
          </a:xfrm>
          <a:prstGeom prst="rect">
            <a:avLst/>
          </a:prstGeom>
          <a:noFill/>
        </p:spPr>
        <p:txBody>
          <a:bodyPr wrap="square">
            <a:spAutoFit/>
          </a:bodyPr>
          <a:lstStyle/>
          <a:p>
            <a:r>
              <a:rPr lang="uk-UA" dirty="0">
                <a:solidFill>
                  <a:srgbClr val="2A2731"/>
                </a:solidFill>
                <a:latin typeface="proxima-nova"/>
              </a:rPr>
              <a:t>Ірландія</a:t>
            </a:r>
            <a:endParaRPr lang="en-UA" dirty="0"/>
          </a:p>
        </p:txBody>
      </p:sp>
      <p:sp>
        <p:nvSpPr>
          <p:cNvPr id="16" name="TextBox 15">
            <a:extLst>
              <a:ext uri="{FF2B5EF4-FFF2-40B4-BE49-F238E27FC236}">
                <a16:creationId xmlns:a16="http://schemas.microsoft.com/office/drawing/2014/main" id="{3B16FE70-7335-7DAE-B51D-DC17A7B0A9E3}"/>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E6DED65E-B66F-3D22-7AFF-EBF7D16B3E65}"/>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A581A0AA-C007-101D-064C-25F6625BE31A}"/>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F2BF89FF-B6D4-1D1B-0369-AADF3FE0E490}"/>
              </a:ext>
            </a:extLst>
          </p:cNvPr>
          <p:cNvSpPr txBox="1"/>
          <p:nvPr/>
        </p:nvSpPr>
        <p:spPr>
          <a:xfrm>
            <a:off x="3646815" y="6245322"/>
            <a:ext cx="1376855" cy="369332"/>
          </a:xfrm>
          <a:prstGeom prst="rect">
            <a:avLst/>
          </a:prstGeom>
          <a:noFill/>
        </p:spPr>
        <p:txBody>
          <a:bodyPr wrap="square">
            <a:spAutoFit/>
          </a:bodyPr>
          <a:lstStyle/>
          <a:p>
            <a:r>
              <a:rPr lang="en-US" b="0" i="0" u="sng" dirty="0">
                <a:solidFill>
                  <a:srgbClr val="CD4631"/>
                </a:solidFill>
                <a:effectLst/>
                <a:latin typeface="Circe"/>
                <a:hlinkClick r:id="rId2"/>
              </a:rPr>
              <a:t>Jameson</a:t>
            </a:r>
            <a:endParaRPr lang="en-UA" dirty="0"/>
          </a:p>
        </p:txBody>
      </p:sp>
      <p:sp>
        <p:nvSpPr>
          <p:cNvPr id="20" name="TextBox 19">
            <a:extLst>
              <a:ext uri="{FF2B5EF4-FFF2-40B4-BE49-F238E27FC236}">
                <a16:creationId xmlns:a16="http://schemas.microsoft.com/office/drawing/2014/main" id="{8CF4886C-13F1-C1A3-1639-949BDF2F9AD6}"/>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1125</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BD03AC01-758E-0388-E130-1910691E22FE}"/>
              </a:ext>
            </a:extLst>
          </p:cNvPr>
          <p:cNvPicPr>
            <a:picLocks noChangeAspect="1"/>
          </p:cNvPicPr>
          <p:nvPr/>
        </p:nvPicPr>
        <p:blipFill>
          <a:blip r:embed="rId3"/>
          <a:stretch>
            <a:fillRect/>
          </a:stretch>
        </p:blipFill>
        <p:spPr>
          <a:xfrm>
            <a:off x="410828" y="0"/>
            <a:ext cx="2374900" cy="6858000"/>
          </a:xfrm>
          <a:prstGeom prst="rect">
            <a:avLst/>
          </a:prstGeom>
        </p:spPr>
      </p:pic>
    </p:spTree>
    <p:extLst>
      <p:ext uri="{BB962C8B-B14F-4D97-AF65-F5344CB8AC3E}">
        <p14:creationId xmlns:p14="http://schemas.microsoft.com/office/powerpoint/2010/main" val="984904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4E06C-3C82-1F2B-E8AC-7BE85023E4B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5DED20-3CD8-DD36-7AD5-75A0D555AB2E}"/>
              </a:ext>
            </a:extLst>
          </p:cNvPr>
          <p:cNvSpPr txBox="1"/>
          <p:nvPr/>
        </p:nvSpPr>
        <p:spPr>
          <a:xfrm>
            <a:off x="3584129" y="214524"/>
            <a:ext cx="6096000" cy="646331"/>
          </a:xfrm>
          <a:prstGeom prst="rect">
            <a:avLst/>
          </a:prstGeom>
          <a:noFill/>
        </p:spPr>
        <p:txBody>
          <a:bodyPr wrap="square">
            <a:spAutoFit/>
          </a:bodyPr>
          <a:lstStyle/>
          <a:p>
            <a:r>
              <a:rPr lang="uk-UA" b="1" i="0" dirty="0">
                <a:solidFill>
                  <a:srgbClr val="333333"/>
                </a:solidFill>
                <a:effectLst/>
                <a:latin typeface="Circe"/>
              </a:rPr>
              <a:t>Віскі </a:t>
            </a:r>
            <a:r>
              <a:rPr lang="en-US" b="1" i="0" dirty="0">
                <a:solidFill>
                  <a:srgbClr val="333333"/>
                </a:solidFill>
                <a:effectLst/>
                <a:latin typeface="Circe"/>
              </a:rPr>
              <a:t>Woodford Reserve</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0D80F7F5-4D8C-0337-139E-D0F288F7895A}"/>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0,7</a:t>
            </a:r>
            <a:r>
              <a:rPr lang="uk-UA" dirty="0">
                <a:solidFill>
                  <a:srgbClr val="2A2731"/>
                </a:solidFill>
                <a:latin typeface="proxima-nova"/>
              </a:rPr>
              <a:t>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D92C0386-DDA6-B452-C5BC-312C68AF2B01}"/>
              </a:ext>
            </a:extLst>
          </p:cNvPr>
          <p:cNvSpPr txBox="1"/>
          <p:nvPr/>
        </p:nvSpPr>
        <p:spPr>
          <a:xfrm>
            <a:off x="3625144" y="1867236"/>
            <a:ext cx="8156028" cy="2031325"/>
          </a:xfrm>
          <a:prstGeom prst="rect">
            <a:avLst/>
          </a:prstGeom>
          <a:noFill/>
        </p:spPr>
        <p:txBody>
          <a:bodyPr wrap="square">
            <a:spAutoFit/>
          </a:bodyPr>
          <a:lstStyle/>
          <a:p>
            <a:r>
              <a:rPr lang="en-US" sz="1400" b="0" i="0" dirty="0">
                <a:solidFill>
                  <a:srgbClr val="000000"/>
                </a:solidFill>
                <a:effectLst/>
                <a:latin typeface="Circe"/>
              </a:rPr>
              <a:t>Jim Beam White - </a:t>
            </a:r>
            <a:r>
              <a:rPr lang="uk-UA" sz="1400" b="0" i="0" dirty="0">
                <a:solidFill>
                  <a:srgbClr val="000000"/>
                </a:solidFill>
                <a:effectLst/>
                <a:latin typeface="Circe"/>
              </a:rPr>
              <a:t>американський бурбон зі світовою популярністю, продажі якого з кожним роком зростають в геометричній прогресії. Рецепт напою залишається незмінним протягом більше двох століть. Виробництво </a:t>
            </a:r>
            <a:r>
              <a:rPr lang="uk-UA" sz="1400" b="0" i="0" dirty="0" err="1">
                <a:solidFill>
                  <a:srgbClr val="000000"/>
                </a:solidFill>
                <a:effectLst/>
                <a:latin typeface="Circe"/>
              </a:rPr>
              <a:t>Джим</a:t>
            </a:r>
            <a:r>
              <a:rPr lang="uk-UA" sz="1400" b="0" i="0" dirty="0">
                <a:solidFill>
                  <a:srgbClr val="000000"/>
                </a:solidFill>
                <a:effectLst/>
                <a:latin typeface="Circe"/>
              </a:rPr>
              <a:t> Бім здійснюється в американському штаті Кентуккі. Бурбон - віскі Америки, що має відмінну рису: основним компонентом для виробництва напою є кукурудза, зерна якої складають більше половини сусла, що є обов'язковою вимогою. Витримують </a:t>
            </a:r>
            <a:r>
              <a:rPr lang="en-US" sz="1400" b="0" i="0" dirty="0">
                <a:solidFill>
                  <a:srgbClr val="000000"/>
                </a:solidFill>
                <a:effectLst/>
                <a:latin typeface="Circe"/>
              </a:rPr>
              <a:t>Jim Beam White </a:t>
            </a:r>
            <a:r>
              <a:rPr lang="uk-UA" sz="1400" b="0" i="0" dirty="0">
                <a:solidFill>
                  <a:srgbClr val="000000"/>
                </a:solidFill>
                <a:effectLst/>
                <a:latin typeface="Circe"/>
              </a:rPr>
              <a:t>в нових бочках з </a:t>
            </a:r>
            <a:r>
              <a:rPr lang="uk-UA" sz="1400" b="0" i="0" dirty="0" err="1">
                <a:solidFill>
                  <a:srgbClr val="000000"/>
                </a:solidFill>
                <a:effectLst/>
                <a:latin typeface="Circe"/>
              </a:rPr>
              <a:t>дуба</a:t>
            </a:r>
            <a:r>
              <a:rPr lang="uk-UA" sz="1400" b="0" i="0" dirty="0">
                <a:solidFill>
                  <a:srgbClr val="000000"/>
                </a:solidFill>
                <a:effectLst/>
                <a:latin typeface="Circe"/>
              </a:rPr>
              <a:t>, які пройшли попередній випал, не менше чотирьох років. Всі складові дають можливість досягти незрівнянного самобутнього смаку бурбона </a:t>
            </a:r>
            <a:r>
              <a:rPr lang="uk-UA" sz="1400" b="0" i="0" dirty="0" err="1">
                <a:solidFill>
                  <a:srgbClr val="000000"/>
                </a:solidFill>
                <a:effectLst/>
                <a:latin typeface="Circe"/>
              </a:rPr>
              <a:t>Джим</a:t>
            </a:r>
            <a:r>
              <a:rPr lang="uk-UA" sz="1400" b="0" i="0" dirty="0">
                <a:solidFill>
                  <a:srgbClr val="000000"/>
                </a:solidFill>
                <a:effectLst/>
                <a:latin typeface="Circe"/>
              </a:rPr>
              <a:t> Бім.</a:t>
            </a:r>
            <a:br>
              <a:rPr lang="uk-UA" sz="1400" dirty="0"/>
            </a:br>
            <a:r>
              <a:rPr lang="uk-UA" sz="1400" b="0" i="0" dirty="0">
                <a:solidFill>
                  <a:srgbClr val="000000"/>
                </a:solidFill>
                <a:effectLst/>
                <a:latin typeface="Circe"/>
              </a:rPr>
              <a:t>Багатий, насичений, незвичайний, з відтінками деревини, нотами ванілі та квітковою інтонацією, солодкими карамелевими тонами. </a:t>
            </a:r>
            <a:r>
              <a:rPr lang="uk-UA" sz="1400" b="0" i="0" dirty="0" err="1">
                <a:solidFill>
                  <a:srgbClr val="000000"/>
                </a:solidFill>
                <a:effectLst/>
                <a:latin typeface="Circe"/>
              </a:rPr>
              <a:t>Післясмак</a:t>
            </a:r>
            <a:r>
              <a:rPr lang="uk-UA" sz="1400" b="0" i="0" dirty="0">
                <a:solidFill>
                  <a:srgbClr val="000000"/>
                </a:solidFill>
                <a:effectLst/>
                <a:latin typeface="Circe"/>
              </a:rPr>
              <a:t> довгий, чистий, зігріваючий.</a:t>
            </a:r>
            <a:endParaRPr lang="en-UA" sz="1400" dirty="0"/>
          </a:p>
        </p:txBody>
      </p:sp>
      <p:sp>
        <p:nvSpPr>
          <p:cNvPr id="10" name="TextBox 9">
            <a:extLst>
              <a:ext uri="{FF2B5EF4-FFF2-40B4-BE49-F238E27FC236}">
                <a16:creationId xmlns:a16="http://schemas.microsoft.com/office/drawing/2014/main" id="{3712B6D8-7081-F16B-5F54-DFE5691097CC}"/>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F8547C63-422D-F332-14E3-6F8E38105D68}"/>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9987EE73-3C39-B865-7400-E13AF54AD34D}"/>
              </a:ext>
            </a:extLst>
          </p:cNvPr>
          <p:cNvSpPr txBox="1"/>
          <p:nvPr/>
        </p:nvSpPr>
        <p:spPr>
          <a:xfrm>
            <a:off x="3736428" y="4317330"/>
            <a:ext cx="6096000" cy="369332"/>
          </a:xfrm>
          <a:prstGeom prst="rect">
            <a:avLst/>
          </a:prstGeom>
          <a:noFill/>
        </p:spPr>
        <p:txBody>
          <a:bodyPr wrap="square">
            <a:spAutoFit/>
          </a:bodyPr>
          <a:lstStyle/>
          <a:p>
            <a:r>
              <a:rPr lang="uk-UA" dirty="0">
                <a:solidFill>
                  <a:srgbClr val="2A2731"/>
                </a:solidFill>
                <a:latin typeface="proxima-nova"/>
              </a:rPr>
              <a:t>США</a:t>
            </a:r>
            <a:endParaRPr lang="en-UA" dirty="0"/>
          </a:p>
        </p:txBody>
      </p:sp>
      <p:sp>
        <p:nvSpPr>
          <p:cNvPr id="16" name="TextBox 15">
            <a:extLst>
              <a:ext uri="{FF2B5EF4-FFF2-40B4-BE49-F238E27FC236}">
                <a16:creationId xmlns:a16="http://schemas.microsoft.com/office/drawing/2014/main" id="{45A5A9D6-1E76-B54D-5430-AC07D3E5DC39}"/>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E17DD96B-2A99-658A-F42C-BE990BAC7318}"/>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a:t>
            </a:r>
            <a:r>
              <a:rPr lang="en-US" dirty="0">
                <a:solidFill>
                  <a:srgbClr val="2A2731"/>
                </a:solidFill>
                <a:latin typeface="proxima-nova"/>
              </a:rPr>
              <a:t>0 </a:t>
            </a:r>
            <a:r>
              <a:rPr lang="uk-UA" dirty="0">
                <a:solidFill>
                  <a:srgbClr val="2A2731"/>
                </a:solidFill>
                <a:latin typeface="proxima-nova"/>
              </a:rPr>
              <a:t>%</a:t>
            </a:r>
            <a:endParaRPr lang="en-UA" dirty="0"/>
          </a:p>
        </p:txBody>
      </p:sp>
      <p:sp>
        <p:nvSpPr>
          <p:cNvPr id="18" name="TextBox 17">
            <a:extLst>
              <a:ext uri="{FF2B5EF4-FFF2-40B4-BE49-F238E27FC236}">
                <a16:creationId xmlns:a16="http://schemas.microsoft.com/office/drawing/2014/main" id="{6076F61D-61F1-F1B1-9C4D-8FE285F05B5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822BE00-3440-629C-641B-A68C6B3BA178}"/>
              </a:ext>
            </a:extLst>
          </p:cNvPr>
          <p:cNvSpPr txBox="1"/>
          <p:nvPr/>
        </p:nvSpPr>
        <p:spPr>
          <a:xfrm>
            <a:off x="3646815" y="6245322"/>
            <a:ext cx="2891145" cy="369332"/>
          </a:xfrm>
          <a:prstGeom prst="rect">
            <a:avLst/>
          </a:prstGeom>
          <a:noFill/>
        </p:spPr>
        <p:txBody>
          <a:bodyPr wrap="square">
            <a:spAutoFit/>
          </a:bodyPr>
          <a:lstStyle/>
          <a:p>
            <a:r>
              <a:rPr lang="en-US" b="0" i="0" u="sng" dirty="0">
                <a:solidFill>
                  <a:srgbClr val="CD4631"/>
                </a:solidFill>
                <a:effectLst/>
                <a:latin typeface="Circe"/>
                <a:hlinkClick r:id="rId2"/>
              </a:rPr>
              <a:t>Jim Beam</a:t>
            </a:r>
            <a:endParaRPr lang="en-UA" dirty="0"/>
          </a:p>
        </p:txBody>
      </p:sp>
      <p:sp>
        <p:nvSpPr>
          <p:cNvPr id="20" name="TextBox 19">
            <a:extLst>
              <a:ext uri="{FF2B5EF4-FFF2-40B4-BE49-F238E27FC236}">
                <a16:creationId xmlns:a16="http://schemas.microsoft.com/office/drawing/2014/main" id="{4476CA02-2D41-16B0-B6B5-641E293D8401}"/>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1</a:t>
            </a:r>
            <a:r>
              <a:rPr lang="en-US" sz="2000" b="1" dirty="0">
                <a:solidFill>
                  <a:srgbClr val="2A2731"/>
                </a:solidFill>
                <a:latin typeface="proxima-nova"/>
              </a:rPr>
              <a:t>35</a:t>
            </a:r>
            <a:r>
              <a:rPr lang="uk-UA" sz="2000" b="1" dirty="0">
                <a:solidFill>
                  <a:srgbClr val="2A2731"/>
                </a:solidFill>
                <a:latin typeface="proxima-nova"/>
              </a:rPr>
              <a:t>5</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51D2661B-FAA2-C158-9EF8-28D0D32E6E19}"/>
              </a:ext>
            </a:extLst>
          </p:cNvPr>
          <p:cNvPicPr>
            <a:picLocks noChangeAspect="1"/>
          </p:cNvPicPr>
          <p:nvPr/>
        </p:nvPicPr>
        <p:blipFill>
          <a:blip r:embed="rId3"/>
          <a:stretch>
            <a:fillRect/>
          </a:stretch>
        </p:blipFill>
        <p:spPr>
          <a:xfrm>
            <a:off x="659541" y="537689"/>
            <a:ext cx="1914700" cy="4970852"/>
          </a:xfrm>
          <a:prstGeom prst="rect">
            <a:avLst/>
          </a:prstGeom>
        </p:spPr>
      </p:pic>
    </p:spTree>
    <p:extLst>
      <p:ext uri="{BB962C8B-B14F-4D97-AF65-F5344CB8AC3E}">
        <p14:creationId xmlns:p14="http://schemas.microsoft.com/office/powerpoint/2010/main" val="101924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C7DF3-6D29-4B9E-D4E3-8E8E5061D79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8A1C23F-3D71-9179-3525-891175521372}"/>
              </a:ext>
            </a:extLst>
          </p:cNvPr>
          <p:cNvSpPr txBox="1"/>
          <p:nvPr/>
        </p:nvSpPr>
        <p:spPr>
          <a:xfrm>
            <a:off x="3584129" y="214524"/>
            <a:ext cx="6096000" cy="646331"/>
          </a:xfrm>
          <a:prstGeom prst="rect">
            <a:avLst/>
          </a:prstGeom>
          <a:noFill/>
        </p:spPr>
        <p:txBody>
          <a:bodyPr wrap="square">
            <a:spAutoFit/>
          </a:bodyPr>
          <a:lstStyle/>
          <a:p>
            <a:r>
              <a:rPr lang="uk-UA" b="1" i="0" dirty="0">
                <a:solidFill>
                  <a:srgbClr val="333333"/>
                </a:solidFill>
                <a:effectLst/>
                <a:latin typeface="Circe"/>
              </a:rPr>
              <a:t>Віскі </a:t>
            </a:r>
            <a:r>
              <a:rPr lang="en-US" b="1" i="0" dirty="0">
                <a:solidFill>
                  <a:srgbClr val="333333"/>
                </a:solidFill>
                <a:effectLst/>
                <a:latin typeface="Circe"/>
              </a:rPr>
              <a:t>Woodford Reserve</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1AC89273-41D5-A2BB-FD71-7152DEABFDB5}"/>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0,7</a:t>
            </a:r>
            <a:r>
              <a:rPr lang="uk-UA" dirty="0">
                <a:solidFill>
                  <a:srgbClr val="2A2731"/>
                </a:solidFill>
                <a:latin typeface="proxima-nova"/>
              </a:rPr>
              <a:t>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9E503F75-CEEC-8C77-7B6E-3ABFA3617958}"/>
              </a:ext>
            </a:extLst>
          </p:cNvPr>
          <p:cNvSpPr txBox="1"/>
          <p:nvPr/>
        </p:nvSpPr>
        <p:spPr>
          <a:xfrm>
            <a:off x="3625144" y="1867236"/>
            <a:ext cx="8156028" cy="1815882"/>
          </a:xfrm>
          <a:prstGeom prst="rect">
            <a:avLst/>
          </a:prstGeom>
          <a:noFill/>
        </p:spPr>
        <p:txBody>
          <a:bodyPr wrap="square">
            <a:spAutoFit/>
          </a:bodyPr>
          <a:lstStyle/>
          <a:p>
            <a:r>
              <a:rPr lang="uk-UA" sz="1600" b="0" i="0" dirty="0">
                <a:solidFill>
                  <a:srgbClr val="333333"/>
                </a:solidFill>
                <a:effectLst/>
                <a:latin typeface="Circe"/>
              </a:rPr>
              <a:t>Преміальний вишуканий віскі </a:t>
            </a:r>
            <a:r>
              <a:rPr lang="en-US" sz="1600" b="0" i="0" dirty="0">
                <a:solidFill>
                  <a:srgbClr val="333333"/>
                </a:solidFill>
                <a:effectLst/>
                <a:latin typeface="Circe"/>
              </a:rPr>
              <a:t>Woodford Reserve </a:t>
            </a:r>
            <a:r>
              <a:rPr lang="uk-UA" sz="1600" b="0" i="0" dirty="0">
                <a:solidFill>
                  <a:srgbClr val="333333"/>
                </a:solidFill>
                <a:effectLst/>
                <a:latin typeface="Circe"/>
              </a:rPr>
              <a:t>вироблений лімітованими партіями на однойменній винокурні, що належить компанії </a:t>
            </a:r>
            <a:r>
              <a:rPr lang="en-US" sz="1600" b="0" i="0" dirty="0">
                <a:solidFill>
                  <a:srgbClr val="333333"/>
                </a:solidFill>
                <a:effectLst/>
                <a:latin typeface="Circe"/>
              </a:rPr>
              <a:t>Brown-Forman, </a:t>
            </a:r>
            <a:r>
              <a:rPr lang="uk-UA" sz="1600" b="0" i="0" dirty="0">
                <a:solidFill>
                  <a:srgbClr val="333333"/>
                </a:solidFill>
                <a:effectLst/>
                <a:latin typeface="Circe"/>
              </a:rPr>
              <a:t>у штаті Кентуккі. Винокурня </a:t>
            </a:r>
            <a:r>
              <a:rPr lang="uk-UA" sz="1600" b="0" i="0" dirty="0" err="1">
                <a:solidFill>
                  <a:srgbClr val="333333"/>
                </a:solidFill>
                <a:effectLst/>
                <a:latin typeface="Circe"/>
              </a:rPr>
              <a:t>Вудфорд</a:t>
            </a:r>
            <a:r>
              <a:rPr lang="uk-UA" sz="1600" b="0" i="0" dirty="0">
                <a:solidFill>
                  <a:srgbClr val="333333"/>
                </a:solidFill>
                <a:effectLst/>
                <a:latin typeface="Circe"/>
              </a:rPr>
              <a:t> Резерв заснована у 1812 році, і спочатку називалася </a:t>
            </a:r>
            <a:r>
              <a:rPr lang="en-US" sz="1600" b="0" i="0" dirty="0">
                <a:solidFill>
                  <a:srgbClr val="333333"/>
                </a:solidFill>
                <a:effectLst/>
                <a:latin typeface="Circe"/>
              </a:rPr>
              <a:t>Old Crow Distillery. </a:t>
            </a:r>
            <a:r>
              <a:rPr lang="uk-UA" sz="1600" b="0" i="0" dirty="0">
                <a:solidFill>
                  <a:srgbClr val="333333"/>
                </a:solidFill>
                <a:effectLst/>
                <a:latin typeface="Circe"/>
              </a:rPr>
              <a:t>Її власник, Джеймс Крістофер </a:t>
            </a:r>
            <a:r>
              <a:rPr lang="uk-UA" sz="1600" b="0" i="0" dirty="0" err="1">
                <a:solidFill>
                  <a:srgbClr val="333333"/>
                </a:solidFill>
                <a:effectLst/>
                <a:latin typeface="Circe"/>
              </a:rPr>
              <a:t>Кроу</a:t>
            </a:r>
            <a:r>
              <a:rPr lang="uk-UA" sz="1600" b="0" i="0" dirty="0">
                <a:solidFill>
                  <a:srgbClr val="333333"/>
                </a:solidFill>
                <a:effectLst/>
                <a:latin typeface="Circe"/>
              </a:rPr>
              <a:t>, тривалий час вдосконалював свої методи виробництва віскі, включаючи бродіння на кислому суслі.</a:t>
            </a:r>
            <a:endParaRPr lang="en-US" sz="1600" b="0" i="0" dirty="0">
              <a:solidFill>
                <a:srgbClr val="333333"/>
              </a:solidFill>
              <a:effectLst/>
              <a:latin typeface="Circe"/>
            </a:endParaRPr>
          </a:p>
          <a:p>
            <a:r>
              <a:rPr lang="uk-UA" sz="1600" b="0" i="0" dirty="0">
                <a:solidFill>
                  <a:srgbClr val="333333"/>
                </a:solidFill>
                <a:effectLst/>
                <a:latin typeface="Circe"/>
              </a:rPr>
              <a:t>Багатий, округлий і гладкий смак з нотами цитрусових, кориці й какао, доповнених ірискою, шоколадом та спеціями. </a:t>
            </a:r>
            <a:r>
              <a:rPr lang="uk-UA" sz="1600" b="0" i="0" dirty="0" err="1">
                <a:solidFill>
                  <a:srgbClr val="333333"/>
                </a:solidFill>
                <a:effectLst/>
                <a:latin typeface="Circe"/>
              </a:rPr>
              <a:t>Післясмак</a:t>
            </a:r>
            <a:r>
              <a:rPr lang="uk-UA" sz="1600" b="0" i="0" dirty="0">
                <a:solidFill>
                  <a:srgbClr val="333333"/>
                </a:solidFill>
                <a:effectLst/>
                <a:latin typeface="Circe"/>
              </a:rPr>
              <a:t> довгий, теплий і злегка кремовий.</a:t>
            </a:r>
            <a:endParaRPr lang="en-UA" sz="1600" dirty="0"/>
          </a:p>
        </p:txBody>
      </p:sp>
      <p:sp>
        <p:nvSpPr>
          <p:cNvPr id="10" name="TextBox 9">
            <a:extLst>
              <a:ext uri="{FF2B5EF4-FFF2-40B4-BE49-F238E27FC236}">
                <a16:creationId xmlns:a16="http://schemas.microsoft.com/office/drawing/2014/main" id="{8D2500D7-2622-73C8-6C61-0A2E992903F5}"/>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243BAE48-862A-44B6-5275-7E50F56D7724}"/>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D9D5E190-F5A1-7416-443A-EEC796670C95}"/>
              </a:ext>
            </a:extLst>
          </p:cNvPr>
          <p:cNvSpPr txBox="1"/>
          <p:nvPr/>
        </p:nvSpPr>
        <p:spPr>
          <a:xfrm>
            <a:off x="3736428" y="4317330"/>
            <a:ext cx="6096000" cy="369332"/>
          </a:xfrm>
          <a:prstGeom prst="rect">
            <a:avLst/>
          </a:prstGeom>
          <a:noFill/>
        </p:spPr>
        <p:txBody>
          <a:bodyPr wrap="square">
            <a:spAutoFit/>
          </a:bodyPr>
          <a:lstStyle/>
          <a:p>
            <a:r>
              <a:rPr lang="uk-UA" dirty="0">
                <a:solidFill>
                  <a:srgbClr val="2A2731"/>
                </a:solidFill>
                <a:latin typeface="proxima-nova"/>
              </a:rPr>
              <a:t>США</a:t>
            </a:r>
            <a:endParaRPr lang="en-UA" dirty="0"/>
          </a:p>
        </p:txBody>
      </p:sp>
      <p:sp>
        <p:nvSpPr>
          <p:cNvPr id="16" name="TextBox 15">
            <a:extLst>
              <a:ext uri="{FF2B5EF4-FFF2-40B4-BE49-F238E27FC236}">
                <a16:creationId xmlns:a16="http://schemas.microsoft.com/office/drawing/2014/main" id="{4333A5AF-7DF6-7A5D-1252-016D58F3581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8289E78C-42E5-6374-1B58-BF3E5233FAE1}"/>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a:t>
            </a:r>
            <a:r>
              <a:rPr lang="en-US" dirty="0">
                <a:solidFill>
                  <a:srgbClr val="2A2731"/>
                </a:solidFill>
                <a:latin typeface="proxima-nova"/>
              </a:rPr>
              <a:t>0</a:t>
            </a:r>
            <a:r>
              <a:rPr lang="uk-UA" dirty="0">
                <a:solidFill>
                  <a:srgbClr val="2A2731"/>
                </a:solidFill>
                <a:latin typeface="proxima-nova"/>
              </a:rPr>
              <a:t> %</a:t>
            </a:r>
            <a:endParaRPr lang="en-UA" dirty="0"/>
          </a:p>
        </p:txBody>
      </p:sp>
      <p:sp>
        <p:nvSpPr>
          <p:cNvPr id="18" name="TextBox 17">
            <a:extLst>
              <a:ext uri="{FF2B5EF4-FFF2-40B4-BE49-F238E27FC236}">
                <a16:creationId xmlns:a16="http://schemas.microsoft.com/office/drawing/2014/main" id="{6548B54E-FCD1-BE65-7820-405D1FC52BD7}"/>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014079B-C9CB-C9E7-A426-CAEB84BE199C}"/>
              </a:ext>
            </a:extLst>
          </p:cNvPr>
          <p:cNvSpPr txBox="1"/>
          <p:nvPr/>
        </p:nvSpPr>
        <p:spPr>
          <a:xfrm>
            <a:off x="3646815" y="6245322"/>
            <a:ext cx="2891145" cy="369332"/>
          </a:xfrm>
          <a:prstGeom prst="rect">
            <a:avLst/>
          </a:prstGeom>
          <a:noFill/>
        </p:spPr>
        <p:txBody>
          <a:bodyPr wrap="square">
            <a:spAutoFit/>
          </a:bodyPr>
          <a:lstStyle/>
          <a:p>
            <a:r>
              <a:rPr lang="en-US" b="0" i="0" u="sng" dirty="0">
                <a:solidFill>
                  <a:srgbClr val="CD4631"/>
                </a:solidFill>
                <a:effectLst/>
                <a:latin typeface="Circe"/>
                <a:hlinkClick r:id="rId2"/>
              </a:rPr>
              <a:t>Woodford Reserve</a:t>
            </a:r>
            <a:endParaRPr lang="en-UA" dirty="0"/>
          </a:p>
        </p:txBody>
      </p:sp>
      <p:sp>
        <p:nvSpPr>
          <p:cNvPr id="20" name="TextBox 19">
            <a:extLst>
              <a:ext uri="{FF2B5EF4-FFF2-40B4-BE49-F238E27FC236}">
                <a16:creationId xmlns:a16="http://schemas.microsoft.com/office/drawing/2014/main" id="{190829E9-2DF8-810F-C4F8-37C171F57648}"/>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875 </a:t>
            </a:r>
            <a:r>
              <a:rPr lang="uk-UA" sz="2000" b="1" i="0" dirty="0">
                <a:solidFill>
                  <a:srgbClr val="2A2731"/>
                </a:solidFill>
                <a:effectLst/>
                <a:latin typeface="proxima-nova"/>
              </a:rPr>
              <a:t>грн</a:t>
            </a:r>
            <a:endParaRPr lang="en-UA" sz="2000" b="1" dirty="0"/>
          </a:p>
        </p:txBody>
      </p:sp>
      <p:pic>
        <p:nvPicPr>
          <p:cNvPr id="30722" name="Picture 2" descr="Віскі Вудфорд Резерв / Woodford Reserve, 43.2%, 0.7л">
            <a:extLst>
              <a:ext uri="{FF2B5EF4-FFF2-40B4-BE49-F238E27FC236}">
                <a16:creationId xmlns:a16="http://schemas.microsoft.com/office/drawing/2014/main" id="{45616888-43CD-6DBC-12A8-92F177E8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 y="1303102"/>
            <a:ext cx="2998307" cy="399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44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831A1-D9E1-7B29-4F4F-AF025C6C43B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FFA59D-A68A-A7C4-8546-9A869FA8C220}"/>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000000"/>
                </a:solidFill>
                <a:effectLst/>
                <a:latin typeface="Montserrat" pitchFamily="2" charset="77"/>
              </a:rPr>
              <a:t>Коньяк </a:t>
            </a:r>
            <a:r>
              <a:rPr lang="en-US" b="1" i="0" dirty="0">
                <a:solidFill>
                  <a:srgbClr val="000000"/>
                </a:solidFill>
                <a:effectLst/>
                <a:latin typeface="Montserrat" pitchFamily="2" charset="77"/>
              </a:rPr>
              <a:t>Godet Fins Bois 1975 (</a:t>
            </a:r>
            <a:r>
              <a:rPr lang="uk-UA" b="1" i="0" dirty="0">
                <a:solidFill>
                  <a:srgbClr val="000000"/>
                </a:solidFill>
                <a:effectLst/>
                <a:latin typeface="Montserrat" pitchFamily="2" charset="77"/>
              </a:rPr>
              <a:t>в коробці)</a:t>
            </a:r>
          </a:p>
        </p:txBody>
      </p:sp>
      <p:sp>
        <p:nvSpPr>
          <p:cNvPr id="7" name="TextBox 6">
            <a:extLst>
              <a:ext uri="{FF2B5EF4-FFF2-40B4-BE49-F238E27FC236}">
                <a16:creationId xmlns:a16="http://schemas.microsoft.com/office/drawing/2014/main" id="{C5D0E9A9-D0D5-70F1-6F6D-27CDCF7179F5}"/>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14D74F98-B014-003D-6128-C7EF0E006C4C}"/>
              </a:ext>
            </a:extLst>
          </p:cNvPr>
          <p:cNvSpPr txBox="1"/>
          <p:nvPr/>
        </p:nvSpPr>
        <p:spPr>
          <a:xfrm>
            <a:off x="3625144" y="1745695"/>
            <a:ext cx="8156028" cy="738664"/>
          </a:xfrm>
          <a:prstGeom prst="rect">
            <a:avLst/>
          </a:prstGeom>
          <a:noFill/>
        </p:spPr>
        <p:txBody>
          <a:bodyPr wrap="square">
            <a:spAutoFit/>
          </a:bodyPr>
          <a:lstStyle/>
          <a:p>
            <a:r>
              <a:rPr lang="uk-UA" sz="1400" dirty="0"/>
              <a:t>Витриманий і багатошаровий, </a:t>
            </a:r>
            <a:r>
              <a:rPr lang="en-US" sz="1400" i="1" dirty="0"/>
              <a:t>Godet Fins Bois 1975</a:t>
            </a:r>
            <a:r>
              <a:rPr lang="en-US" sz="1400" dirty="0"/>
              <a:t> </a:t>
            </a:r>
            <a:r>
              <a:rPr lang="uk-UA" sz="1400" dirty="0"/>
              <a:t>пропонує складний букет ароматів сухофруктів, горіхів, меду і карамелі з тонкими нотами </a:t>
            </a:r>
            <a:r>
              <a:rPr lang="uk-UA" sz="1400" dirty="0" err="1"/>
              <a:t>дуба</a:t>
            </a:r>
            <a:r>
              <a:rPr lang="uk-UA" sz="1400" dirty="0"/>
              <a:t>. Це преміальний коньяк з насиченим смаком і довгим, теплим </a:t>
            </a:r>
            <a:r>
              <a:rPr lang="uk-UA" sz="1400" dirty="0" err="1"/>
              <a:t>післясмаком</a:t>
            </a:r>
            <a:r>
              <a:rPr lang="uk-UA" sz="1400" dirty="0"/>
              <a:t>, що відображає вишуканість і традиції французького коньячного дому </a:t>
            </a:r>
            <a:r>
              <a:rPr lang="en-US" sz="1400" dirty="0"/>
              <a:t>Godet.</a:t>
            </a:r>
            <a:endParaRPr lang="en-UA" sz="1400" dirty="0"/>
          </a:p>
        </p:txBody>
      </p:sp>
      <p:sp>
        <p:nvSpPr>
          <p:cNvPr id="10" name="TextBox 9">
            <a:extLst>
              <a:ext uri="{FF2B5EF4-FFF2-40B4-BE49-F238E27FC236}">
                <a16:creationId xmlns:a16="http://schemas.microsoft.com/office/drawing/2014/main" id="{082DE2DD-EE3B-4DCD-040F-32F4AD104CE0}"/>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DF291B24-0FAD-14C2-0292-8726FB113A36}"/>
              </a:ext>
            </a:extLst>
          </p:cNvPr>
          <p:cNvSpPr txBox="1"/>
          <p:nvPr/>
        </p:nvSpPr>
        <p:spPr>
          <a:xfrm>
            <a:off x="3736428" y="392497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CB1EDB39-F071-E440-4F44-64A5556A6150}"/>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5336B0C1-E70E-BFA3-F603-36108189E009}"/>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699A1CC7-390B-DA1A-D7EE-A358722C9B0C}"/>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93A17845-BBBC-CF6A-B426-D7EB8B5BCB11}"/>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5632355-045F-2488-A985-BEC6FD7A97E8}"/>
              </a:ext>
            </a:extLst>
          </p:cNvPr>
          <p:cNvSpPr txBox="1"/>
          <p:nvPr/>
        </p:nvSpPr>
        <p:spPr>
          <a:xfrm>
            <a:off x="3646815" y="6245322"/>
            <a:ext cx="3023810" cy="369332"/>
          </a:xfrm>
          <a:prstGeom prst="rect">
            <a:avLst/>
          </a:prstGeom>
          <a:noFill/>
        </p:spPr>
        <p:txBody>
          <a:bodyPr wrap="square">
            <a:spAutoFit/>
          </a:bodyPr>
          <a:lstStyle/>
          <a:p>
            <a:r>
              <a:rPr lang="en-US" i="1" dirty="0"/>
              <a:t>Godet</a:t>
            </a:r>
            <a:r>
              <a:rPr lang="en-US" dirty="0"/>
              <a:t> </a:t>
            </a:r>
            <a:endParaRPr lang="en-UA" dirty="0"/>
          </a:p>
        </p:txBody>
      </p:sp>
      <p:sp>
        <p:nvSpPr>
          <p:cNvPr id="20" name="TextBox 19">
            <a:extLst>
              <a:ext uri="{FF2B5EF4-FFF2-40B4-BE49-F238E27FC236}">
                <a16:creationId xmlns:a16="http://schemas.microsoft.com/office/drawing/2014/main" id="{A4C1FBF0-32FD-F023-D7D5-36ED98DA4DF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28400 грн</a:t>
            </a:r>
            <a:endParaRPr lang="en-UA" sz="2000" b="1" dirty="0"/>
          </a:p>
        </p:txBody>
      </p:sp>
      <p:pic>
        <p:nvPicPr>
          <p:cNvPr id="19458" name="Picture 2" descr="Коньяк Godet Fins Bois 1975 (в коробці) 0,7 л">
            <a:extLst>
              <a:ext uri="{FF2B5EF4-FFF2-40B4-BE49-F238E27FC236}">
                <a16:creationId xmlns:a16="http://schemas.microsoft.com/office/drawing/2014/main" id="{1FCD7FA7-898A-F14B-196B-D7D5A0398AC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00" b="95300" l="10000" r="90000">
                        <a14:foregroundMark x1="20900" y1="93000" x2="28400" y2="95300"/>
                        <a14:foregroundMark x1="28400" y1="95300" x2="29000" y2="95000"/>
                        <a14:foregroundMark x1="26600" y1="43800" x2="27900" y2="18200"/>
                        <a14:foregroundMark x1="42800" y1="6700" x2="50100" y2="6800"/>
                        <a14:foregroundMark x1="50100" y1="6800" x2="71800" y2="6300"/>
                        <a14:foregroundMark x1="71800" y1="6300" x2="75100" y2="6400"/>
                        <a14:foregroundMark x1="33600" y1="32300" x2="34200" y2="37900"/>
                      </a14:backgroundRemoval>
                    </a14:imgEffect>
                  </a14:imgLayer>
                </a14:imgProps>
              </a:ext>
              <a:ext uri="{28A0092B-C50C-407E-A947-70E740481C1C}">
                <a14:useLocalDpi xmlns:a14="http://schemas.microsoft.com/office/drawing/2010/main" val="0"/>
              </a:ext>
            </a:extLst>
          </a:blip>
          <a:srcRect l="7550" r="11111"/>
          <a:stretch/>
        </p:blipFill>
        <p:spPr bwMode="auto">
          <a:xfrm>
            <a:off x="0" y="1359249"/>
            <a:ext cx="3367050" cy="413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30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80B63-0051-3D7A-9B04-68C1B448D1E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9DF430-F2D1-70B8-611C-C58230E22112}"/>
              </a:ext>
            </a:extLst>
          </p:cNvPr>
          <p:cNvSpPr txBox="1"/>
          <p:nvPr/>
        </p:nvSpPr>
        <p:spPr>
          <a:xfrm>
            <a:off x="3584129" y="214524"/>
            <a:ext cx="6096000" cy="923330"/>
          </a:xfrm>
          <a:prstGeom prst="rect">
            <a:avLst/>
          </a:prstGeom>
          <a:noFill/>
        </p:spPr>
        <p:txBody>
          <a:bodyPr wrap="square">
            <a:spAutoFit/>
          </a:bodyPr>
          <a:lstStyle/>
          <a:p>
            <a:r>
              <a:rPr lang="uk-UA" b="1" i="0" dirty="0">
                <a:solidFill>
                  <a:srgbClr val="333333"/>
                </a:solidFill>
                <a:effectLst/>
                <a:latin typeface="Circe"/>
              </a:rPr>
              <a:t>Віскі </a:t>
            </a:r>
            <a:r>
              <a:rPr lang="en-US" b="1" i="0" dirty="0">
                <a:solidFill>
                  <a:srgbClr val="000000"/>
                </a:solidFill>
                <a:effectLst/>
                <a:latin typeface="var(--typeHeaderPrimary)"/>
              </a:rPr>
              <a:t>Baileys Whiskey</a:t>
            </a:r>
          </a:p>
          <a:p>
            <a:endParaRPr lang="en-US" b="1" i="0" dirty="0">
              <a:solidFill>
                <a:srgbClr val="333333"/>
              </a:solidFill>
              <a:effectLst/>
              <a:latin typeface="Circe"/>
            </a:endParaRP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26035B4E-8468-921E-D1D6-D518E9A59A0B}"/>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0,7</a:t>
            </a:r>
            <a:r>
              <a:rPr lang="uk-UA" dirty="0">
                <a:solidFill>
                  <a:srgbClr val="2A2731"/>
                </a:solidFill>
                <a:latin typeface="proxima-nova"/>
              </a:rPr>
              <a:t> </a:t>
            </a:r>
            <a:r>
              <a:rPr lang="uk-UA" b="0" i="0" dirty="0">
                <a:solidFill>
                  <a:srgbClr val="2A2731"/>
                </a:solidFill>
                <a:effectLst/>
                <a:latin typeface="proxima-nova"/>
              </a:rPr>
              <a:t>л</a:t>
            </a:r>
            <a:endParaRPr lang="en-UA" dirty="0"/>
          </a:p>
        </p:txBody>
      </p:sp>
      <p:sp>
        <p:nvSpPr>
          <p:cNvPr id="10" name="TextBox 9">
            <a:extLst>
              <a:ext uri="{FF2B5EF4-FFF2-40B4-BE49-F238E27FC236}">
                <a16:creationId xmlns:a16="http://schemas.microsoft.com/office/drawing/2014/main" id="{F84E3FDF-E9B5-C347-95AF-B278A831638D}"/>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F973AD95-CFE8-D004-A70E-CE8D4D4E90E0}"/>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8D91E873-9C36-6A51-9D31-A0C04AD8A520}"/>
              </a:ext>
            </a:extLst>
          </p:cNvPr>
          <p:cNvSpPr txBox="1"/>
          <p:nvPr/>
        </p:nvSpPr>
        <p:spPr>
          <a:xfrm>
            <a:off x="3736428" y="4317330"/>
            <a:ext cx="6096000" cy="369332"/>
          </a:xfrm>
          <a:prstGeom prst="rect">
            <a:avLst/>
          </a:prstGeom>
          <a:noFill/>
        </p:spPr>
        <p:txBody>
          <a:bodyPr wrap="square">
            <a:spAutoFit/>
          </a:bodyPr>
          <a:lstStyle/>
          <a:p>
            <a:r>
              <a:rPr lang="uk-UA" dirty="0"/>
              <a:t>Ірландія</a:t>
            </a:r>
            <a:endParaRPr lang="en-UA" dirty="0"/>
          </a:p>
        </p:txBody>
      </p:sp>
      <p:sp>
        <p:nvSpPr>
          <p:cNvPr id="16" name="TextBox 15">
            <a:extLst>
              <a:ext uri="{FF2B5EF4-FFF2-40B4-BE49-F238E27FC236}">
                <a16:creationId xmlns:a16="http://schemas.microsoft.com/office/drawing/2014/main" id="{0056D8FA-BCC9-1AFD-AE56-B95DCCCE1D3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6C16269-269E-FD40-D1A1-0C399D184014}"/>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970BFA89-FE26-0A66-5D82-9E81F3E39E14}"/>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7C4A055E-AD33-44B9-8020-D42FED8CE91E}"/>
              </a:ext>
            </a:extLst>
          </p:cNvPr>
          <p:cNvSpPr txBox="1"/>
          <p:nvPr/>
        </p:nvSpPr>
        <p:spPr>
          <a:xfrm>
            <a:off x="3646815" y="6245322"/>
            <a:ext cx="2891145" cy="369332"/>
          </a:xfrm>
          <a:prstGeom prst="rect">
            <a:avLst/>
          </a:prstGeom>
          <a:noFill/>
        </p:spPr>
        <p:txBody>
          <a:bodyPr wrap="square">
            <a:spAutoFit/>
          </a:bodyPr>
          <a:lstStyle/>
          <a:p>
            <a:r>
              <a:rPr lang="en-US" i="1" dirty="0"/>
              <a:t>Diageo</a:t>
            </a:r>
            <a:endParaRPr lang="en-UA" dirty="0"/>
          </a:p>
        </p:txBody>
      </p:sp>
      <p:sp>
        <p:nvSpPr>
          <p:cNvPr id="20" name="TextBox 19">
            <a:extLst>
              <a:ext uri="{FF2B5EF4-FFF2-40B4-BE49-F238E27FC236}">
                <a16:creationId xmlns:a16="http://schemas.microsoft.com/office/drawing/2014/main" id="{8092ACFE-C9BD-7FC8-7D12-829C7416DF32}"/>
              </a:ext>
            </a:extLst>
          </p:cNvPr>
          <p:cNvSpPr txBox="1"/>
          <p:nvPr/>
        </p:nvSpPr>
        <p:spPr>
          <a:xfrm>
            <a:off x="3615284" y="1040880"/>
            <a:ext cx="1376855" cy="400110"/>
          </a:xfrm>
          <a:prstGeom prst="rect">
            <a:avLst/>
          </a:prstGeom>
          <a:noFill/>
        </p:spPr>
        <p:txBody>
          <a:bodyPr wrap="square">
            <a:spAutoFit/>
          </a:bodyPr>
          <a:lstStyle/>
          <a:p>
            <a:r>
              <a:rPr lang="en-US" sz="2000" b="1" dirty="0">
                <a:solidFill>
                  <a:srgbClr val="2A2731"/>
                </a:solidFill>
                <a:latin typeface="proxima-nova"/>
              </a:rPr>
              <a:t>80000 </a:t>
            </a:r>
            <a:r>
              <a:rPr lang="uk-UA" sz="2000" b="1" i="0" dirty="0">
                <a:solidFill>
                  <a:srgbClr val="2A2731"/>
                </a:solidFill>
                <a:effectLst/>
                <a:latin typeface="proxima-nova"/>
              </a:rPr>
              <a:t>грн</a:t>
            </a:r>
            <a:endParaRPr lang="en-UA" sz="2000" b="1" dirty="0"/>
          </a:p>
        </p:txBody>
      </p:sp>
      <p:pic>
        <p:nvPicPr>
          <p:cNvPr id="3" name="Picture 2">
            <a:extLst>
              <a:ext uri="{FF2B5EF4-FFF2-40B4-BE49-F238E27FC236}">
                <a16:creationId xmlns:a16="http://schemas.microsoft.com/office/drawing/2014/main" id="{09D9EA3A-D418-239D-1F06-0BDB46CE845F}"/>
              </a:ext>
            </a:extLst>
          </p:cNvPr>
          <p:cNvPicPr>
            <a:picLocks noChangeAspect="1"/>
          </p:cNvPicPr>
          <p:nvPr/>
        </p:nvPicPr>
        <p:blipFill>
          <a:blip r:embed="rId2"/>
          <a:stretch>
            <a:fillRect/>
          </a:stretch>
        </p:blipFill>
        <p:spPr>
          <a:xfrm>
            <a:off x="223520" y="346612"/>
            <a:ext cx="2540000" cy="6184900"/>
          </a:xfrm>
          <a:prstGeom prst="rect">
            <a:avLst/>
          </a:prstGeom>
        </p:spPr>
      </p:pic>
      <p:sp>
        <p:nvSpPr>
          <p:cNvPr id="6" name="TextBox 5">
            <a:extLst>
              <a:ext uri="{FF2B5EF4-FFF2-40B4-BE49-F238E27FC236}">
                <a16:creationId xmlns:a16="http://schemas.microsoft.com/office/drawing/2014/main" id="{BD461CFA-8E9C-6B68-6F1F-8D386E741284}"/>
              </a:ext>
            </a:extLst>
          </p:cNvPr>
          <p:cNvSpPr txBox="1"/>
          <p:nvPr/>
        </p:nvSpPr>
        <p:spPr>
          <a:xfrm>
            <a:off x="3658828" y="1973966"/>
            <a:ext cx="7557812" cy="1200329"/>
          </a:xfrm>
          <a:prstGeom prst="rect">
            <a:avLst/>
          </a:prstGeom>
          <a:noFill/>
        </p:spPr>
        <p:txBody>
          <a:bodyPr wrap="square">
            <a:spAutoFit/>
          </a:bodyPr>
          <a:lstStyle/>
          <a:p>
            <a:r>
              <a:rPr lang="en-US" b="1" dirty="0"/>
              <a:t>Baileys Irish Whiskey</a:t>
            </a:r>
            <a:r>
              <a:rPr lang="en-US" dirty="0"/>
              <a:t> – </a:t>
            </a:r>
            <a:r>
              <a:rPr lang="uk-UA" dirty="0"/>
              <a:t>це ірландський віскі з унікальним поєднанням, що включає оригінальне поєднання віскі та вершків. Цей напій має насичений смак з нотками ванілі, какао та карамелі, що додає йому шовковистої текстури і приємної солодкості. </a:t>
            </a:r>
            <a:endParaRPr lang="en-UA" dirty="0"/>
          </a:p>
        </p:txBody>
      </p:sp>
    </p:spTree>
    <p:extLst>
      <p:ext uri="{BB962C8B-B14F-4D97-AF65-F5344CB8AC3E}">
        <p14:creationId xmlns:p14="http://schemas.microsoft.com/office/powerpoint/2010/main" val="4052519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EA27B-A1F6-5088-02FA-95D2988615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0C59ACE-36E3-B712-45D0-DFECE13AEC7E}"/>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Віскі-лікер </a:t>
            </a:r>
            <a:r>
              <a:rPr lang="en-US" b="1" i="0" dirty="0">
                <a:solidFill>
                  <a:srgbClr val="333333"/>
                </a:solidFill>
                <a:effectLst/>
                <a:latin typeface="Circe"/>
              </a:rPr>
              <a:t>Jack Daniel's, Tennessee Apple</a:t>
            </a:r>
          </a:p>
        </p:txBody>
      </p:sp>
      <p:sp>
        <p:nvSpPr>
          <p:cNvPr id="7" name="TextBox 6">
            <a:extLst>
              <a:ext uri="{FF2B5EF4-FFF2-40B4-BE49-F238E27FC236}">
                <a16:creationId xmlns:a16="http://schemas.microsoft.com/office/drawing/2014/main" id="{0306C7AA-93F2-02EE-4A40-6BBAD68348A0}"/>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0,7</a:t>
            </a:r>
            <a:r>
              <a:rPr lang="uk-UA" dirty="0">
                <a:solidFill>
                  <a:srgbClr val="2A2731"/>
                </a:solidFill>
                <a:latin typeface="proxima-nova"/>
              </a:rPr>
              <a:t>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EDE046A5-625B-327C-D319-F1CC6FD4B0DD}"/>
              </a:ext>
            </a:extLst>
          </p:cNvPr>
          <p:cNvSpPr txBox="1"/>
          <p:nvPr/>
        </p:nvSpPr>
        <p:spPr>
          <a:xfrm>
            <a:off x="3625144" y="1867236"/>
            <a:ext cx="8156028" cy="1569660"/>
          </a:xfrm>
          <a:prstGeom prst="rect">
            <a:avLst/>
          </a:prstGeom>
          <a:noFill/>
        </p:spPr>
        <p:txBody>
          <a:bodyPr wrap="square">
            <a:spAutoFit/>
          </a:bodyPr>
          <a:lstStyle/>
          <a:p>
            <a:r>
              <a:rPr lang="en-US" sz="1600" b="0" i="0" dirty="0">
                <a:solidFill>
                  <a:srgbClr val="333333"/>
                </a:solidFill>
                <a:effectLst/>
                <a:latin typeface="Circe"/>
              </a:rPr>
              <a:t>Jack Daniel's, Tennessee Apple — </a:t>
            </a:r>
            <a:r>
              <a:rPr lang="uk-UA" sz="1600" b="0" i="0" dirty="0">
                <a:solidFill>
                  <a:srgbClr val="333333"/>
                </a:solidFill>
                <a:effectLst/>
                <a:latin typeface="Circe"/>
              </a:rPr>
              <a:t>смілива літня новинка від знаменитого американського виробника </a:t>
            </a:r>
            <a:r>
              <a:rPr lang="en-US" sz="1600" b="0" i="0" dirty="0">
                <a:solidFill>
                  <a:srgbClr val="333333"/>
                </a:solidFill>
                <a:effectLst/>
                <a:latin typeface="Circe"/>
              </a:rPr>
              <a:t>Jack Daniel's. </a:t>
            </a:r>
            <a:r>
              <a:rPr lang="uk-UA" sz="1600" b="0" i="0" dirty="0">
                <a:solidFill>
                  <a:srgbClr val="333333"/>
                </a:solidFill>
                <a:effectLst/>
                <a:latin typeface="Circe"/>
              </a:rPr>
              <a:t>Створений з суміші класичного віскі та яблучного лікеру, який додає неймовірно свіжих ноток з нюансами зеленого яблука. Рецептура включає натуральні яблука трьох сортів: </a:t>
            </a:r>
            <a:r>
              <a:rPr lang="en-US" sz="1600" b="0" i="0" dirty="0">
                <a:solidFill>
                  <a:srgbClr val="333333"/>
                </a:solidFill>
                <a:effectLst/>
                <a:latin typeface="Circe"/>
              </a:rPr>
              <a:t>Macintosh, Red Delicious </a:t>
            </a:r>
            <a:r>
              <a:rPr lang="uk-UA" sz="1600" b="0" i="0" dirty="0">
                <a:solidFill>
                  <a:srgbClr val="333333"/>
                </a:solidFill>
                <a:effectLst/>
                <a:latin typeface="Circe"/>
              </a:rPr>
              <a:t>та </a:t>
            </a:r>
            <a:r>
              <a:rPr lang="en-US" sz="1600" b="0" i="0" dirty="0">
                <a:solidFill>
                  <a:srgbClr val="333333"/>
                </a:solidFill>
                <a:effectLst/>
                <a:latin typeface="Circe"/>
              </a:rPr>
              <a:t>Granny Smith. </a:t>
            </a:r>
            <a:r>
              <a:rPr lang="uk-UA" sz="1600" b="0" i="0" dirty="0">
                <a:solidFill>
                  <a:srgbClr val="333333"/>
                </a:solidFill>
                <a:effectLst/>
                <a:latin typeface="Circe"/>
              </a:rPr>
              <a:t>Отриману суміш витримують у бочках з американського </a:t>
            </a:r>
            <a:r>
              <a:rPr lang="uk-UA" sz="1600" b="0" i="0" dirty="0" err="1">
                <a:solidFill>
                  <a:srgbClr val="333333"/>
                </a:solidFill>
                <a:effectLst/>
                <a:latin typeface="Circe"/>
              </a:rPr>
              <a:t>дуба</a:t>
            </a:r>
            <a:r>
              <a:rPr lang="uk-UA" sz="1600" b="0" i="0" dirty="0">
                <a:solidFill>
                  <a:srgbClr val="333333"/>
                </a:solidFill>
                <a:effectLst/>
                <a:latin typeface="Circe"/>
              </a:rPr>
              <a:t>, де напій набуває вишуканої м'якості й легкої пряності з дубовими нюансами у </a:t>
            </a:r>
            <a:r>
              <a:rPr lang="uk-UA" sz="1600" b="0" i="0" dirty="0" err="1">
                <a:solidFill>
                  <a:srgbClr val="333333"/>
                </a:solidFill>
                <a:effectLst/>
                <a:latin typeface="Circe"/>
              </a:rPr>
              <a:t>післясмаку</a:t>
            </a:r>
            <a:r>
              <a:rPr lang="uk-UA" sz="1600" b="0" i="0" dirty="0">
                <a:solidFill>
                  <a:srgbClr val="333333"/>
                </a:solidFill>
                <a:effectLst/>
                <a:latin typeface="Circe"/>
              </a:rPr>
              <a:t>.</a:t>
            </a:r>
            <a:endParaRPr lang="en-UA" sz="1600" dirty="0"/>
          </a:p>
        </p:txBody>
      </p:sp>
      <p:sp>
        <p:nvSpPr>
          <p:cNvPr id="10" name="TextBox 9">
            <a:extLst>
              <a:ext uri="{FF2B5EF4-FFF2-40B4-BE49-F238E27FC236}">
                <a16:creationId xmlns:a16="http://schemas.microsoft.com/office/drawing/2014/main" id="{4178DB82-07BA-C1E2-B7EB-96196E8D4260}"/>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A5D7ED4A-CDC6-9B3E-32E4-750C31D0363D}"/>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BB80A5B6-4094-2294-F3C2-C683CF84DC84}"/>
              </a:ext>
            </a:extLst>
          </p:cNvPr>
          <p:cNvSpPr txBox="1"/>
          <p:nvPr/>
        </p:nvSpPr>
        <p:spPr>
          <a:xfrm>
            <a:off x="3736428" y="4317330"/>
            <a:ext cx="6096000" cy="369332"/>
          </a:xfrm>
          <a:prstGeom prst="rect">
            <a:avLst/>
          </a:prstGeom>
          <a:noFill/>
        </p:spPr>
        <p:txBody>
          <a:bodyPr wrap="square">
            <a:spAutoFit/>
          </a:bodyPr>
          <a:lstStyle/>
          <a:p>
            <a:r>
              <a:rPr lang="uk-UA" dirty="0">
                <a:solidFill>
                  <a:srgbClr val="2A2731"/>
                </a:solidFill>
                <a:latin typeface="proxima-nova"/>
              </a:rPr>
              <a:t>США</a:t>
            </a:r>
            <a:endParaRPr lang="en-UA" dirty="0"/>
          </a:p>
        </p:txBody>
      </p:sp>
      <p:sp>
        <p:nvSpPr>
          <p:cNvPr id="16" name="TextBox 15">
            <a:extLst>
              <a:ext uri="{FF2B5EF4-FFF2-40B4-BE49-F238E27FC236}">
                <a16:creationId xmlns:a16="http://schemas.microsoft.com/office/drawing/2014/main" id="{243076A0-DAAD-78D5-F5BE-B51554717F95}"/>
              </a:ext>
            </a:extLst>
          </p:cNvPr>
          <p:cNvSpPr txBox="1"/>
          <p:nvPr/>
        </p:nvSpPr>
        <p:spPr>
          <a:xfrm>
            <a:off x="3646815" y="4800482"/>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DB9CE08F-1C94-DE32-03EE-38341479790E}"/>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35 %</a:t>
            </a:r>
            <a:endParaRPr lang="en-UA" dirty="0"/>
          </a:p>
        </p:txBody>
      </p:sp>
      <p:sp>
        <p:nvSpPr>
          <p:cNvPr id="18" name="TextBox 17">
            <a:extLst>
              <a:ext uri="{FF2B5EF4-FFF2-40B4-BE49-F238E27FC236}">
                <a16:creationId xmlns:a16="http://schemas.microsoft.com/office/drawing/2014/main" id="{8D5051F4-556E-C5EF-D70D-1579E0A7B226}"/>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20" name="TextBox 19">
            <a:extLst>
              <a:ext uri="{FF2B5EF4-FFF2-40B4-BE49-F238E27FC236}">
                <a16:creationId xmlns:a16="http://schemas.microsoft.com/office/drawing/2014/main" id="{981377EF-88F9-6D92-7B75-798FAA0A13B9}"/>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789</a:t>
            </a:r>
            <a:r>
              <a:rPr lang="en-US" sz="2000" b="1" i="0" dirty="0">
                <a:solidFill>
                  <a:srgbClr val="2A2731"/>
                </a:solidFill>
                <a:effectLst/>
                <a:latin typeface="proxima-nova"/>
              </a:rPr>
              <a:t> </a:t>
            </a:r>
            <a:r>
              <a:rPr lang="uk-UA" sz="2000" b="1" i="0" dirty="0">
                <a:solidFill>
                  <a:srgbClr val="2A2731"/>
                </a:solidFill>
                <a:effectLst/>
                <a:latin typeface="proxima-nova"/>
              </a:rPr>
              <a:t>грн</a:t>
            </a:r>
            <a:endParaRPr lang="en-UA" sz="2000" b="1" dirty="0"/>
          </a:p>
        </p:txBody>
      </p:sp>
      <p:sp>
        <p:nvSpPr>
          <p:cNvPr id="2" name="TextBox 1">
            <a:extLst>
              <a:ext uri="{FF2B5EF4-FFF2-40B4-BE49-F238E27FC236}">
                <a16:creationId xmlns:a16="http://schemas.microsoft.com/office/drawing/2014/main" id="{729F4503-6833-C500-E66A-2851C17FA949}"/>
              </a:ext>
            </a:extLst>
          </p:cNvPr>
          <p:cNvSpPr txBox="1"/>
          <p:nvPr/>
        </p:nvSpPr>
        <p:spPr>
          <a:xfrm>
            <a:off x="3625144" y="6294498"/>
            <a:ext cx="1376855" cy="369332"/>
          </a:xfrm>
          <a:prstGeom prst="rect">
            <a:avLst/>
          </a:prstGeom>
          <a:noFill/>
        </p:spPr>
        <p:txBody>
          <a:bodyPr wrap="square">
            <a:spAutoFit/>
          </a:bodyPr>
          <a:lstStyle/>
          <a:p>
            <a:r>
              <a:rPr lang="en-US" b="0" i="0" dirty="0">
                <a:solidFill>
                  <a:srgbClr val="333333"/>
                </a:solidFill>
                <a:effectLst/>
                <a:latin typeface="Circe"/>
              </a:rPr>
              <a:t>Jack Daniel’s</a:t>
            </a:r>
            <a:endParaRPr lang="en-UA" dirty="0"/>
          </a:p>
        </p:txBody>
      </p:sp>
      <p:pic>
        <p:nvPicPr>
          <p:cNvPr id="4" name="Picture 3">
            <a:extLst>
              <a:ext uri="{FF2B5EF4-FFF2-40B4-BE49-F238E27FC236}">
                <a16:creationId xmlns:a16="http://schemas.microsoft.com/office/drawing/2014/main" id="{4803B24B-02E1-45DF-74DD-A08C22255430}"/>
              </a:ext>
            </a:extLst>
          </p:cNvPr>
          <p:cNvPicPr>
            <a:picLocks noChangeAspect="1"/>
          </p:cNvPicPr>
          <p:nvPr/>
        </p:nvPicPr>
        <p:blipFill>
          <a:blip r:embed="rId2"/>
          <a:stretch>
            <a:fillRect/>
          </a:stretch>
        </p:blipFill>
        <p:spPr>
          <a:xfrm>
            <a:off x="0" y="1237340"/>
            <a:ext cx="3403842" cy="4927814"/>
          </a:xfrm>
          <a:prstGeom prst="rect">
            <a:avLst/>
          </a:prstGeom>
        </p:spPr>
      </p:pic>
    </p:spTree>
    <p:extLst>
      <p:ext uri="{BB962C8B-B14F-4D97-AF65-F5344CB8AC3E}">
        <p14:creationId xmlns:p14="http://schemas.microsoft.com/office/powerpoint/2010/main" val="513395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714E8-FC0D-6E8C-A475-6C2A7E5D8D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9AC4EC-9135-F5D4-35A0-A7BF3B6A0C99}"/>
              </a:ext>
            </a:extLst>
          </p:cNvPr>
          <p:cNvSpPr txBox="1"/>
          <p:nvPr/>
        </p:nvSpPr>
        <p:spPr>
          <a:xfrm>
            <a:off x="3584129" y="214524"/>
            <a:ext cx="6096000" cy="646331"/>
          </a:xfrm>
          <a:prstGeom prst="rect">
            <a:avLst/>
          </a:prstGeom>
          <a:noFill/>
        </p:spPr>
        <p:txBody>
          <a:bodyPr wrap="square">
            <a:spAutoFit/>
          </a:bodyPr>
          <a:lstStyle/>
          <a:p>
            <a:r>
              <a:rPr lang="uk-UA" b="1" i="0" dirty="0">
                <a:solidFill>
                  <a:srgbClr val="333333"/>
                </a:solidFill>
                <a:effectLst/>
                <a:latin typeface="Circe"/>
              </a:rPr>
              <a:t>Віскі-лікер </a:t>
            </a:r>
            <a:r>
              <a:rPr lang="en-US" b="1" i="0" dirty="0">
                <a:solidFill>
                  <a:srgbClr val="333333"/>
                </a:solidFill>
                <a:effectLst/>
                <a:latin typeface="Circe"/>
              </a:rPr>
              <a:t>Jack Daniel's, Tennessee Fire</a:t>
            </a:r>
          </a:p>
          <a:p>
            <a:pPr algn="l"/>
            <a:endParaRPr lang="en-US" b="1" i="0" dirty="0">
              <a:solidFill>
                <a:srgbClr val="333333"/>
              </a:solidFill>
              <a:effectLst/>
              <a:latin typeface="Circe"/>
            </a:endParaRPr>
          </a:p>
        </p:txBody>
      </p:sp>
      <p:sp>
        <p:nvSpPr>
          <p:cNvPr id="7" name="TextBox 6">
            <a:extLst>
              <a:ext uri="{FF2B5EF4-FFF2-40B4-BE49-F238E27FC236}">
                <a16:creationId xmlns:a16="http://schemas.microsoft.com/office/drawing/2014/main" id="{6BF41728-04D9-D654-7706-FE8366111F51}"/>
              </a:ext>
            </a:extLst>
          </p:cNvPr>
          <p:cNvSpPr txBox="1"/>
          <p:nvPr/>
        </p:nvSpPr>
        <p:spPr>
          <a:xfrm>
            <a:off x="3584129" y="627702"/>
            <a:ext cx="1376855" cy="369332"/>
          </a:xfrm>
          <a:prstGeom prst="rect">
            <a:avLst/>
          </a:prstGeom>
          <a:noFill/>
        </p:spPr>
        <p:txBody>
          <a:bodyPr wrap="square">
            <a:spAutoFit/>
          </a:bodyPr>
          <a:lstStyle/>
          <a:p>
            <a:r>
              <a:rPr lang="en-US" dirty="0">
                <a:solidFill>
                  <a:srgbClr val="2A2731"/>
                </a:solidFill>
                <a:latin typeface="proxima-nova"/>
              </a:rPr>
              <a:t>0,7</a:t>
            </a:r>
            <a:r>
              <a:rPr lang="uk-UA" dirty="0">
                <a:solidFill>
                  <a:srgbClr val="2A2731"/>
                </a:solidFill>
                <a:latin typeface="proxima-nova"/>
              </a:rPr>
              <a:t> </a:t>
            </a:r>
            <a:r>
              <a:rPr lang="uk-UA" b="0" i="0" dirty="0">
                <a:solidFill>
                  <a:srgbClr val="2A2731"/>
                </a:solidFill>
                <a:effectLst/>
                <a:latin typeface="proxima-nova"/>
              </a:rPr>
              <a:t>л</a:t>
            </a:r>
            <a:endParaRPr lang="en-UA" dirty="0"/>
          </a:p>
        </p:txBody>
      </p:sp>
      <p:sp>
        <p:nvSpPr>
          <p:cNvPr id="9" name="TextBox 8">
            <a:extLst>
              <a:ext uri="{FF2B5EF4-FFF2-40B4-BE49-F238E27FC236}">
                <a16:creationId xmlns:a16="http://schemas.microsoft.com/office/drawing/2014/main" id="{BB05BC45-D125-0081-BA51-3BBB79F298A0}"/>
              </a:ext>
            </a:extLst>
          </p:cNvPr>
          <p:cNvSpPr txBox="1"/>
          <p:nvPr/>
        </p:nvSpPr>
        <p:spPr>
          <a:xfrm>
            <a:off x="3625144" y="1867236"/>
            <a:ext cx="8156028" cy="1569660"/>
          </a:xfrm>
          <a:prstGeom prst="rect">
            <a:avLst/>
          </a:prstGeom>
          <a:noFill/>
        </p:spPr>
        <p:txBody>
          <a:bodyPr wrap="square">
            <a:spAutoFit/>
          </a:bodyPr>
          <a:lstStyle/>
          <a:p>
            <a:r>
              <a:rPr lang="uk-UA" sz="1600" b="0" i="0" dirty="0">
                <a:solidFill>
                  <a:srgbClr val="000000"/>
                </a:solidFill>
                <a:effectLst/>
                <a:latin typeface="Circe"/>
              </a:rPr>
              <a:t>Джек </a:t>
            </a:r>
            <a:r>
              <a:rPr lang="uk-UA" sz="1600" b="0" i="0" dirty="0" err="1">
                <a:solidFill>
                  <a:srgbClr val="000000"/>
                </a:solidFill>
                <a:effectLst/>
                <a:latin typeface="Circe"/>
              </a:rPr>
              <a:t>Деніелс</a:t>
            </a:r>
            <a:r>
              <a:rPr lang="uk-UA" sz="1600" b="0" i="0" dirty="0">
                <a:solidFill>
                  <a:srgbClr val="000000"/>
                </a:solidFill>
                <a:effectLst/>
                <a:latin typeface="Circe"/>
              </a:rPr>
              <a:t> Теннессі </a:t>
            </a:r>
            <a:r>
              <a:rPr lang="uk-UA" sz="1600" b="0" i="0" dirty="0" err="1">
                <a:solidFill>
                  <a:srgbClr val="000000"/>
                </a:solidFill>
                <a:effectLst/>
                <a:latin typeface="Circe"/>
              </a:rPr>
              <a:t>Фаєр</a:t>
            </a:r>
            <a:r>
              <a:rPr lang="uk-UA" sz="1600" b="0" i="0" dirty="0">
                <a:solidFill>
                  <a:srgbClr val="000000"/>
                </a:solidFill>
                <a:effectLst/>
                <a:latin typeface="Circe"/>
              </a:rPr>
              <a:t> - коричневий віскі-лікер легендарного виробника. </a:t>
            </a:r>
            <a:r>
              <a:rPr lang="en-US" sz="1600" b="0" i="0" dirty="0">
                <a:solidFill>
                  <a:srgbClr val="000000"/>
                </a:solidFill>
                <a:effectLst/>
                <a:latin typeface="Circe"/>
              </a:rPr>
              <a:t>Jack Daniel's Fire - </a:t>
            </a:r>
            <a:r>
              <a:rPr lang="uk-UA" sz="1600" b="0" i="0" dirty="0">
                <a:solidFill>
                  <a:srgbClr val="000000"/>
                </a:solidFill>
                <a:effectLst/>
                <a:latin typeface="Circe"/>
              </a:rPr>
              <a:t>результат ансамблю загального улюбленця - класичного чотирирічного «Джека» і пікантного лікеру з кориці.</a:t>
            </a:r>
            <a:endParaRPr lang="en-US" sz="1600" b="0" i="0" dirty="0">
              <a:solidFill>
                <a:srgbClr val="000000"/>
              </a:solidFill>
              <a:effectLst/>
              <a:latin typeface="Circe"/>
            </a:endParaRPr>
          </a:p>
          <a:p>
            <a:r>
              <a:rPr lang="uk-UA" sz="1600" b="0" i="0" dirty="0">
                <a:solidFill>
                  <a:srgbClr val="000000"/>
                </a:solidFill>
                <a:effectLst/>
                <a:latin typeface="Circe"/>
              </a:rPr>
              <a:t>Солодкий, виразний, насичений, пікантний, нетривіальний, з домінуючою </a:t>
            </a:r>
            <a:r>
              <a:rPr lang="uk-UA" sz="1600" b="0" i="0" dirty="0" err="1">
                <a:solidFill>
                  <a:srgbClr val="000000"/>
                </a:solidFill>
                <a:effectLst/>
                <a:latin typeface="Circe"/>
              </a:rPr>
              <a:t>корично</a:t>
            </a:r>
            <a:r>
              <a:rPr lang="uk-UA" sz="1600" b="0" i="0" dirty="0">
                <a:solidFill>
                  <a:srgbClr val="000000"/>
                </a:solidFill>
                <a:effectLst/>
                <a:latin typeface="Circe"/>
              </a:rPr>
              <a:t>-ванільною пряністю, збалансованою фруктовою свіжою ноткою, м'якою деревною інтонацією, певною привабливою </a:t>
            </a:r>
            <a:r>
              <a:rPr lang="uk-UA" sz="1600" b="0" i="0" dirty="0" err="1">
                <a:solidFill>
                  <a:srgbClr val="000000"/>
                </a:solidFill>
                <a:effectLst/>
                <a:latin typeface="Circe"/>
              </a:rPr>
              <a:t>димністю</a:t>
            </a:r>
            <a:r>
              <a:rPr lang="uk-UA" sz="1600" b="0" i="0" dirty="0">
                <a:solidFill>
                  <a:srgbClr val="000000"/>
                </a:solidFill>
                <a:effectLst/>
                <a:latin typeface="Circe"/>
              </a:rPr>
              <a:t> і м'яким обволікаючим </a:t>
            </a:r>
            <a:r>
              <a:rPr lang="uk-UA" sz="1600" b="0" i="0" dirty="0" err="1">
                <a:solidFill>
                  <a:srgbClr val="000000"/>
                </a:solidFill>
                <a:effectLst/>
                <a:latin typeface="Circe"/>
              </a:rPr>
              <a:t>фінішем</a:t>
            </a:r>
            <a:r>
              <a:rPr lang="uk-UA" sz="1600" b="0" i="0" dirty="0">
                <a:solidFill>
                  <a:srgbClr val="000000"/>
                </a:solidFill>
                <a:effectLst/>
                <a:latin typeface="Circe"/>
              </a:rPr>
              <a:t>.</a:t>
            </a:r>
            <a:endParaRPr lang="en-UA" sz="1600" dirty="0"/>
          </a:p>
        </p:txBody>
      </p:sp>
      <p:sp>
        <p:nvSpPr>
          <p:cNvPr id="10" name="TextBox 9">
            <a:extLst>
              <a:ext uri="{FF2B5EF4-FFF2-40B4-BE49-F238E27FC236}">
                <a16:creationId xmlns:a16="http://schemas.microsoft.com/office/drawing/2014/main" id="{9C83152D-4902-31D8-6CBB-F2BFA6D83E08}"/>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2C7DD1A0-3984-1E6F-A955-1A27754B6C4D}"/>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4B1F10AB-E71F-27BE-EC55-C49BEB3F6F54}"/>
              </a:ext>
            </a:extLst>
          </p:cNvPr>
          <p:cNvSpPr txBox="1"/>
          <p:nvPr/>
        </p:nvSpPr>
        <p:spPr>
          <a:xfrm>
            <a:off x="3736428" y="4317330"/>
            <a:ext cx="6096000" cy="369332"/>
          </a:xfrm>
          <a:prstGeom prst="rect">
            <a:avLst/>
          </a:prstGeom>
          <a:noFill/>
        </p:spPr>
        <p:txBody>
          <a:bodyPr wrap="square">
            <a:spAutoFit/>
          </a:bodyPr>
          <a:lstStyle/>
          <a:p>
            <a:r>
              <a:rPr lang="uk-UA" dirty="0">
                <a:solidFill>
                  <a:srgbClr val="2A2731"/>
                </a:solidFill>
                <a:latin typeface="proxima-nova"/>
              </a:rPr>
              <a:t>США</a:t>
            </a:r>
            <a:endParaRPr lang="en-UA" dirty="0"/>
          </a:p>
        </p:txBody>
      </p:sp>
      <p:sp>
        <p:nvSpPr>
          <p:cNvPr id="16" name="TextBox 15">
            <a:extLst>
              <a:ext uri="{FF2B5EF4-FFF2-40B4-BE49-F238E27FC236}">
                <a16:creationId xmlns:a16="http://schemas.microsoft.com/office/drawing/2014/main" id="{41F118A2-FEF6-003A-256D-B8CF7C04E74A}"/>
              </a:ext>
            </a:extLst>
          </p:cNvPr>
          <p:cNvSpPr txBox="1"/>
          <p:nvPr/>
        </p:nvSpPr>
        <p:spPr>
          <a:xfrm>
            <a:off x="3646815" y="4800482"/>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1781ACA6-9B34-ACCA-7AC9-8082437D23A6}"/>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35 %</a:t>
            </a:r>
            <a:endParaRPr lang="en-UA" dirty="0"/>
          </a:p>
        </p:txBody>
      </p:sp>
      <p:sp>
        <p:nvSpPr>
          <p:cNvPr id="18" name="TextBox 17">
            <a:extLst>
              <a:ext uri="{FF2B5EF4-FFF2-40B4-BE49-F238E27FC236}">
                <a16:creationId xmlns:a16="http://schemas.microsoft.com/office/drawing/2014/main" id="{565390A6-F4DA-1C93-6A18-7EFB1C9B365E}"/>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20" name="TextBox 19">
            <a:extLst>
              <a:ext uri="{FF2B5EF4-FFF2-40B4-BE49-F238E27FC236}">
                <a16:creationId xmlns:a16="http://schemas.microsoft.com/office/drawing/2014/main" id="{8B2C3911-AA16-237C-FE84-560FA3A81522}"/>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789</a:t>
            </a:r>
            <a:r>
              <a:rPr lang="en-US" sz="2000" b="1" i="0" dirty="0">
                <a:solidFill>
                  <a:srgbClr val="2A2731"/>
                </a:solidFill>
                <a:effectLst/>
                <a:latin typeface="proxima-nova"/>
              </a:rPr>
              <a:t> </a:t>
            </a:r>
            <a:r>
              <a:rPr lang="uk-UA" sz="2000" b="1" i="0" dirty="0">
                <a:solidFill>
                  <a:srgbClr val="2A2731"/>
                </a:solidFill>
                <a:effectLst/>
                <a:latin typeface="proxima-nova"/>
              </a:rPr>
              <a:t>грн</a:t>
            </a:r>
            <a:endParaRPr lang="en-UA" sz="2000" b="1" dirty="0"/>
          </a:p>
        </p:txBody>
      </p:sp>
      <p:sp>
        <p:nvSpPr>
          <p:cNvPr id="2" name="TextBox 1">
            <a:extLst>
              <a:ext uri="{FF2B5EF4-FFF2-40B4-BE49-F238E27FC236}">
                <a16:creationId xmlns:a16="http://schemas.microsoft.com/office/drawing/2014/main" id="{7F329BBA-C238-1AA2-98B6-E261FAA5F793}"/>
              </a:ext>
            </a:extLst>
          </p:cNvPr>
          <p:cNvSpPr txBox="1"/>
          <p:nvPr/>
        </p:nvSpPr>
        <p:spPr>
          <a:xfrm>
            <a:off x="3625144" y="6294498"/>
            <a:ext cx="1376855" cy="369332"/>
          </a:xfrm>
          <a:prstGeom prst="rect">
            <a:avLst/>
          </a:prstGeom>
          <a:noFill/>
        </p:spPr>
        <p:txBody>
          <a:bodyPr wrap="square">
            <a:spAutoFit/>
          </a:bodyPr>
          <a:lstStyle/>
          <a:p>
            <a:r>
              <a:rPr lang="en-US" b="0" i="0" dirty="0">
                <a:solidFill>
                  <a:srgbClr val="333333"/>
                </a:solidFill>
                <a:effectLst/>
                <a:latin typeface="Circe"/>
              </a:rPr>
              <a:t>Jack Daniel’s</a:t>
            </a:r>
            <a:endParaRPr lang="en-UA" dirty="0"/>
          </a:p>
        </p:txBody>
      </p:sp>
      <p:pic>
        <p:nvPicPr>
          <p:cNvPr id="6" name="Picture 5">
            <a:extLst>
              <a:ext uri="{FF2B5EF4-FFF2-40B4-BE49-F238E27FC236}">
                <a16:creationId xmlns:a16="http://schemas.microsoft.com/office/drawing/2014/main" id="{1672992A-2E96-29F1-EEE2-75D848D4786A}"/>
              </a:ext>
            </a:extLst>
          </p:cNvPr>
          <p:cNvPicPr>
            <a:picLocks noChangeAspect="1"/>
          </p:cNvPicPr>
          <p:nvPr/>
        </p:nvPicPr>
        <p:blipFill>
          <a:blip r:embed="rId2"/>
          <a:stretch>
            <a:fillRect/>
          </a:stretch>
        </p:blipFill>
        <p:spPr>
          <a:xfrm>
            <a:off x="410828" y="0"/>
            <a:ext cx="2839542" cy="6858000"/>
          </a:xfrm>
          <a:prstGeom prst="rect">
            <a:avLst/>
          </a:prstGeom>
        </p:spPr>
      </p:pic>
    </p:spTree>
    <p:extLst>
      <p:ext uri="{BB962C8B-B14F-4D97-AF65-F5344CB8AC3E}">
        <p14:creationId xmlns:p14="http://schemas.microsoft.com/office/powerpoint/2010/main" val="3907676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822-2122-C81F-D3FE-A365114E32ED}"/>
              </a:ext>
            </a:extLst>
          </p:cNvPr>
          <p:cNvSpPr>
            <a:spLocks noGrp="1"/>
          </p:cNvSpPr>
          <p:nvPr>
            <p:ph type="ctrTitle"/>
          </p:nvPr>
        </p:nvSpPr>
        <p:spPr/>
        <p:txBody>
          <a:bodyPr/>
          <a:lstStyle/>
          <a:p>
            <a:r>
              <a:rPr lang="en-US" dirty="0"/>
              <a:t>gin</a:t>
            </a:r>
            <a:endParaRPr lang="en-UA" dirty="0"/>
          </a:p>
        </p:txBody>
      </p:sp>
    </p:spTree>
    <p:extLst>
      <p:ext uri="{BB962C8B-B14F-4D97-AF65-F5344CB8AC3E}">
        <p14:creationId xmlns:p14="http://schemas.microsoft.com/office/powerpoint/2010/main" val="2176650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irling Pink Gin">
            <a:extLst>
              <a:ext uri="{FF2B5EF4-FFF2-40B4-BE49-F238E27FC236}">
                <a16:creationId xmlns:a16="http://schemas.microsoft.com/office/drawing/2014/main" id="{2499398D-89D0-82C7-7871-9E499B665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8" y="0"/>
            <a:ext cx="2206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DBEA12-E0CB-1378-FF24-BE300AA5A794}"/>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2A2731"/>
                </a:solidFill>
                <a:effectLst/>
                <a:latin typeface="proxima-nova"/>
              </a:rPr>
              <a:t>Джин </a:t>
            </a:r>
            <a:r>
              <a:rPr lang="en-US" b="1" i="0" dirty="0">
                <a:solidFill>
                  <a:srgbClr val="2A2731"/>
                </a:solidFill>
                <a:effectLst/>
                <a:latin typeface="proxima-nova"/>
              </a:rPr>
              <a:t>Stirling Pink Gin</a:t>
            </a:r>
          </a:p>
        </p:txBody>
      </p:sp>
      <p:sp>
        <p:nvSpPr>
          <p:cNvPr id="7" name="TextBox 6">
            <a:extLst>
              <a:ext uri="{FF2B5EF4-FFF2-40B4-BE49-F238E27FC236}">
                <a16:creationId xmlns:a16="http://schemas.microsoft.com/office/drawing/2014/main" id="{2F46514C-8916-DA99-4980-6B99E62476FA}"/>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085F8532-68C6-5ED2-ECB5-4EBBD77CC197}"/>
              </a:ext>
            </a:extLst>
          </p:cNvPr>
          <p:cNvSpPr txBox="1"/>
          <p:nvPr/>
        </p:nvSpPr>
        <p:spPr>
          <a:xfrm>
            <a:off x="3625144" y="1867236"/>
            <a:ext cx="8156028" cy="2031325"/>
          </a:xfrm>
          <a:prstGeom prst="rect">
            <a:avLst/>
          </a:prstGeom>
          <a:noFill/>
        </p:spPr>
        <p:txBody>
          <a:bodyPr wrap="square">
            <a:spAutoFit/>
          </a:bodyPr>
          <a:lstStyle/>
          <a:p>
            <a:r>
              <a:rPr lang="en-US" b="0" i="0" dirty="0">
                <a:solidFill>
                  <a:srgbClr val="2A2731"/>
                </a:solidFill>
                <a:effectLst/>
                <a:latin typeface="proxima-nova"/>
              </a:rPr>
              <a:t>Stirling Pink - </a:t>
            </a:r>
            <a:r>
              <a:rPr lang="uk-UA" b="0" i="0" dirty="0">
                <a:solidFill>
                  <a:srgbClr val="2A2731"/>
                </a:solidFill>
                <a:effectLst/>
                <a:latin typeface="proxima-nova"/>
              </a:rPr>
              <a:t>освіжаючий джин із 12 чудовими рослинними компонентами, включно з пелюстками троянд, рожевим перцем і рожевим грейпфрутом. Він має тонкий аромат ялівцю і спецій, а також квітів і перцю, щоб смакові рецептори жадали більшого. Щоб максимізувати його задоволення, ми рекомендуємо подавати з льодом зі скибочкою рожевого грейпфрута і </a:t>
            </a:r>
            <a:r>
              <a:rPr lang="uk-UA" b="0" i="0" dirty="0" err="1">
                <a:solidFill>
                  <a:srgbClr val="2A2731"/>
                </a:solidFill>
                <a:effectLst/>
                <a:latin typeface="proxima-nova"/>
              </a:rPr>
              <a:t>тоніком</a:t>
            </a:r>
            <a:r>
              <a:rPr lang="uk-UA" b="0" i="0" dirty="0">
                <a:solidFill>
                  <a:srgbClr val="2A2731"/>
                </a:solidFill>
                <a:effectLst/>
                <a:latin typeface="proxima-nova"/>
              </a:rPr>
              <a:t>, або, якщо хочеться трохи оживити страву, додайте скибочку свіжого перцю </a:t>
            </a:r>
            <a:r>
              <a:rPr lang="uk-UA" b="0" i="0" dirty="0" err="1">
                <a:solidFill>
                  <a:srgbClr val="2A2731"/>
                </a:solidFill>
                <a:effectLst/>
                <a:latin typeface="proxima-nova"/>
              </a:rPr>
              <a:t>чилі</a:t>
            </a:r>
            <a:r>
              <a:rPr lang="uk-UA" b="0" i="0" dirty="0">
                <a:solidFill>
                  <a:srgbClr val="2A2731"/>
                </a:solidFill>
                <a:effectLst/>
                <a:latin typeface="proxima-nova"/>
              </a:rPr>
              <a:t>, щоб створити ще більш унікальний досвід.</a:t>
            </a:r>
            <a:endParaRPr lang="en-UA" dirty="0"/>
          </a:p>
        </p:txBody>
      </p:sp>
      <p:sp>
        <p:nvSpPr>
          <p:cNvPr id="10" name="TextBox 9">
            <a:extLst>
              <a:ext uri="{FF2B5EF4-FFF2-40B4-BE49-F238E27FC236}">
                <a16:creationId xmlns:a16="http://schemas.microsoft.com/office/drawing/2014/main" id="{6FB0E3E1-7AE6-8896-5F76-1D358CC0FDA1}"/>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4A5B8CDA-FDAD-D2CE-3446-008FA60BD142}"/>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5F76F1DC-EFD2-307F-7643-D88D1E643688}"/>
              </a:ext>
            </a:extLst>
          </p:cNvPr>
          <p:cNvSpPr txBox="1"/>
          <p:nvPr/>
        </p:nvSpPr>
        <p:spPr>
          <a:xfrm>
            <a:off x="3736428" y="4317330"/>
            <a:ext cx="6096000" cy="369332"/>
          </a:xfrm>
          <a:prstGeom prst="rect">
            <a:avLst/>
          </a:prstGeom>
          <a:noFill/>
        </p:spPr>
        <p:txBody>
          <a:bodyPr wrap="square">
            <a:spAutoFit/>
          </a:bodyPr>
          <a:lstStyle/>
          <a:p>
            <a:r>
              <a:rPr lang="uk-UA" b="0" i="0" dirty="0">
                <a:solidFill>
                  <a:srgbClr val="2A2731"/>
                </a:solidFill>
                <a:effectLst/>
                <a:latin typeface="proxima-nova"/>
              </a:rPr>
              <a:t>Нідерланди</a:t>
            </a:r>
            <a:endParaRPr lang="en-UA" dirty="0"/>
          </a:p>
        </p:txBody>
      </p:sp>
      <p:sp>
        <p:nvSpPr>
          <p:cNvPr id="16" name="TextBox 15">
            <a:extLst>
              <a:ext uri="{FF2B5EF4-FFF2-40B4-BE49-F238E27FC236}">
                <a16:creationId xmlns:a16="http://schemas.microsoft.com/office/drawing/2014/main" id="{6E96F549-8520-4D13-B566-43C9B774F9F6}"/>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3FCB09C1-CA1F-39BF-68E6-0A3D0AEF38FE}"/>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37,5 %</a:t>
            </a:r>
            <a:endParaRPr lang="en-UA" dirty="0"/>
          </a:p>
        </p:txBody>
      </p:sp>
      <p:sp>
        <p:nvSpPr>
          <p:cNvPr id="18" name="TextBox 17">
            <a:extLst>
              <a:ext uri="{FF2B5EF4-FFF2-40B4-BE49-F238E27FC236}">
                <a16:creationId xmlns:a16="http://schemas.microsoft.com/office/drawing/2014/main" id="{DC1F0119-824E-AA9F-CEFD-0D0644EE9185}"/>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BFA1792E-FB8A-DD94-918E-2886C8431EBB}"/>
              </a:ext>
            </a:extLst>
          </p:cNvPr>
          <p:cNvSpPr txBox="1"/>
          <p:nvPr/>
        </p:nvSpPr>
        <p:spPr>
          <a:xfrm>
            <a:off x="3646815" y="6245322"/>
            <a:ext cx="1376855" cy="369332"/>
          </a:xfrm>
          <a:prstGeom prst="rect">
            <a:avLst/>
          </a:prstGeom>
          <a:noFill/>
        </p:spPr>
        <p:txBody>
          <a:bodyPr wrap="square">
            <a:spAutoFit/>
          </a:bodyPr>
          <a:lstStyle/>
          <a:p>
            <a:r>
              <a:rPr lang="en-US" b="0" i="0" dirty="0">
                <a:solidFill>
                  <a:srgbClr val="2A2731"/>
                </a:solidFill>
                <a:effectLst/>
                <a:latin typeface="proxima-nova"/>
              </a:rPr>
              <a:t>Stirling</a:t>
            </a:r>
            <a:endParaRPr lang="en-UA" dirty="0"/>
          </a:p>
        </p:txBody>
      </p:sp>
      <p:sp>
        <p:nvSpPr>
          <p:cNvPr id="20" name="TextBox 19">
            <a:extLst>
              <a:ext uri="{FF2B5EF4-FFF2-40B4-BE49-F238E27FC236}">
                <a16:creationId xmlns:a16="http://schemas.microsoft.com/office/drawing/2014/main" id="{F4FA3368-20C4-9A1B-F590-4226D3A2D6AE}"/>
              </a:ext>
            </a:extLst>
          </p:cNvPr>
          <p:cNvSpPr txBox="1"/>
          <p:nvPr/>
        </p:nvSpPr>
        <p:spPr>
          <a:xfrm>
            <a:off x="3615284" y="1040880"/>
            <a:ext cx="1376855" cy="400110"/>
          </a:xfrm>
          <a:prstGeom prst="rect">
            <a:avLst/>
          </a:prstGeom>
          <a:noFill/>
        </p:spPr>
        <p:txBody>
          <a:bodyPr wrap="square">
            <a:spAutoFit/>
          </a:bodyPr>
          <a:lstStyle/>
          <a:p>
            <a:r>
              <a:rPr lang="en-US" sz="2000" b="1" i="0" dirty="0">
                <a:solidFill>
                  <a:srgbClr val="2A2731"/>
                </a:solidFill>
                <a:effectLst/>
                <a:latin typeface="proxima-nova"/>
              </a:rPr>
              <a:t>459</a:t>
            </a:r>
            <a:r>
              <a:rPr lang="uk-UA" sz="2000" b="1" i="0" dirty="0">
                <a:solidFill>
                  <a:srgbClr val="2A2731"/>
                </a:solidFill>
                <a:effectLst/>
                <a:latin typeface="proxima-nova"/>
              </a:rPr>
              <a:t> грн</a:t>
            </a:r>
            <a:endParaRPr lang="en-UA" sz="2000" b="1" dirty="0"/>
          </a:p>
        </p:txBody>
      </p:sp>
    </p:spTree>
    <p:extLst>
      <p:ext uri="{BB962C8B-B14F-4D97-AF65-F5344CB8AC3E}">
        <p14:creationId xmlns:p14="http://schemas.microsoft.com/office/powerpoint/2010/main" val="1735542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0672E-3765-BFE4-58BF-8E5BFABCEC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0C169-38A9-EF57-C93B-79506DE610A4}"/>
              </a:ext>
            </a:extLst>
          </p:cNvPr>
          <p:cNvSpPr txBox="1"/>
          <p:nvPr/>
        </p:nvSpPr>
        <p:spPr>
          <a:xfrm>
            <a:off x="3615284" y="319121"/>
            <a:ext cx="6096000" cy="646331"/>
          </a:xfrm>
          <a:prstGeom prst="rect">
            <a:avLst/>
          </a:prstGeom>
          <a:noFill/>
        </p:spPr>
        <p:txBody>
          <a:bodyPr wrap="square">
            <a:spAutoFit/>
          </a:bodyPr>
          <a:lstStyle/>
          <a:p>
            <a:r>
              <a:rPr lang="uk-UA" b="1" i="0" dirty="0">
                <a:solidFill>
                  <a:srgbClr val="2A2731"/>
                </a:solidFill>
                <a:effectLst/>
                <a:latin typeface="proxima-nova"/>
              </a:rPr>
              <a:t>Джин </a:t>
            </a:r>
            <a:r>
              <a:rPr lang="en-US" b="1" i="0" dirty="0" err="1">
                <a:solidFill>
                  <a:srgbClr val="2A2731"/>
                </a:solidFill>
                <a:effectLst/>
                <a:latin typeface="proxima-nova"/>
              </a:rPr>
              <a:t>LoneWolf</a:t>
            </a:r>
            <a:r>
              <a:rPr lang="en-US" b="1" i="0" dirty="0">
                <a:solidFill>
                  <a:srgbClr val="2A2731"/>
                </a:solidFill>
                <a:effectLst/>
                <a:latin typeface="proxima-nova"/>
              </a:rPr>
              <a:t> Gin</a:t>
            </a:r>
          </a:p>
          <a:p>
            <a:pPr algn="l"/>
            <a:endParaRPr lang="en-US" b="1" i="0" dirty="0">
              <a:solidFill>
                <a:srgbClr val="2A2731"/>
              </a:solidFill>
              <a:effectLst/>
              <a:latin typeface="proxima-nova"/>
            </a:endParaRPr>
          </a:p>
        </p:txBody>
      </p:sp>
      <p:sp>
        <p:nvSpPr>
          <p:cNvPr id="7" name="TextBox 6">
            <a:extLst>
              <a:ext uri="{FF2B5EF4-FFF2-40B4-BE49-F238E27FC236}">
                <a16:creationId xmlns:a16="http://schemas.microsoft.com/office/drawing/2014/main" id="{7CDCF39B-481C-C5A1-474C-6272235F1537}"/>
              </a:ext>
            </a:extLst>
          </p:cNvPr>
          <p:cNvSpPr txBox="1"/>
          <p:nvPr/>
        </p:nvSpPr>
        <p:spPr>
          <a:xfrm>
            <a:off x="3646814" y="649239"/>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85EDCF8B-DEE8-A212-3B19-FDC803665118}"/>
              </a:ext>
            </a:extLst>
          </p:cNvPr>
          <p:cNvSpPr txBox="1"/>
          <p:nvPr/>
        </p:nvSpPr>
        <p:spPr>
          <a:xfrm>
            <a:off x="3615284" y="1752294"/>
            <a:ext cx="8156028" cy="1754326"/>
          </a:xfrm>
          <a:prstGeom prst="rect">
            <a:avLst/>
          </a:prstGeom>
          <a:noFill/>
        </p:spPr>
        <p:txBody>
          <a:bodyPr wrap="square">
            <a:spAutoFit/>
          </a:bodyPr>
          <a:lstStyle/>
          <a:p>
            <a:r>
              <a:rPr lang="en-US" b="0" i="0" dirty="0" err="1">
                <a:solidFill>
                  <a:srgbClr val="2A2731"/>
                </a:solidFill>
                <a:effectLst/>
                <a:latin typeface="proxima-nova"/>
              </a:rPr>
              <a:t>LoneWolf</a:t>
            </a:r>
            <a:r>
              <a:rPr lang="en-US" b="0" i="0" dirty="0">
                <a:solidFill>
                  <a:srgbClr val="2A2731"/>
                </a:solidFill>
                <a:effectLst/>
                <a:latin typeface="proxima-nova"/>
              </a:rPr>
              <a:t> – </a:t>
            </a:r>
            <a:r>
              <a:rPr lang="uk-UA" b="0" i="0" dirty="0">
                <a:solidFill>
                  <a:srgbClr val="2A2731"/>
                </a:solidFill>
                <a:effectLst/>
                <a:latin typeface="proxima-nova"/>
              </a:rPr>
              <a:t>новий розділ в історії британської компанії </a:t>
            </a:r>
            <a:r>
              <a:rPr lang="en-US" b="0" i="0" dirty="0">
                <a:solidFill>
                  <a:srgbClr val="2A2731"/>
                </a:solidFill>
                <a:effectLst/>
                <a:latin typeface="proxima-nova"/>
              </a:rPr>
              <a:t>BrewDog, </a:t>
            </a:r>
            <a:r>
              <a:rPr lang="uk-UA" b="0" i="0" dirty="0">
                <a:solidFill>
                  <a:srgbClr val="2A2731"/>
                </a:solidFill>
                <a:effectLst/>
                <a:latin typeface="proxima-nova"/>
              </a:rPr>
              <a:t>яка на додачу до успішного пивного бізнесу запустила ще й власну </a:t>
            </a:r>
            <a:r>
              <a:rPr lang="uk-UA" b="0" i="0" dirty="0" err="1">
                <a:solidFill>
                  <a:srgbClr val="2A2731"/>
                </a:solidFill>
                <a:effectLst/>
                <a:latin typeface="proxima-nova"/>
              </a:rPr>
              <a:t>дистилерію</a:t>
            </a:r>
            <a:r>
              <a:rPr lang="uk-UA" b="0" i="0" dirty="0">
                <a:solidFill>
                  <a:srgbClr val="2A2731"/>
                </a:solidFill>
                <a:effectLst/>
                <a:latin typeface="proxima-nova"/>
              </a:rPr>
              <a:t>. Джин пронизаний диким і нестримним духом шотландського лісу, має напористий смак і насичений аромат лаванди, цитрусів, хвої, ялівцю. Серед основних </a:t>
            </a:r>
            <a:r>
              <a:rPr lang="uk-UA" b="0" i="0" dirty="0" err="1">
                <a:solidFill>
                  <a:srgbClr val="2A2731"/>
                </a:solidFill>
                <a:effectLst/>
                <a:latin typeface="proxima-nova"/>
              </a:rPr>
              <a:t>ботанікалів</a:t>
            </a:r>
            <a:r>
              <a:rPr lang="uk-UA" b="0" i="0" dirty="0">
                <a:solidFill>
                  <a:srgbClr val="2A2731"/>
                </a:solidFill>
                <a:effectLst/>
                <a:latin typeface="proxima-nova"/>
              </a:rPr>
              <a:t> у складі: ялівець, хвоя, грейпфрутова цедра, тайський </a:t>
            </a:r>
            <a:r>
              <a:rPr lang="uk-UA" b="0" i="0" dirty="0" err="1">
                <a:solidFill>
                  <a:srgbClr val="2A2731"/>
                </a:solidFill>
                <a:effectLst/>
                <a:latin typeface="proxima-nova"/>
              </a:rPr>
              <a:t>лемонграс</a:t>
            </a:r>
            <a:r>
              <a:rPr lang="uk-UA" b="0" i="0" dirty="0">
                <a:solidFill>
                  <a:srgbClr val="2A2731"/>
                </a:solidFill>
                <a:effectLst/>
                <a:latin typeface="proxima-nova"/>
              </a:rPr>
              <a:t>, корінь ірису, рожевий перець, мигдаль та лаванда.</a:t>
            </a:r>
            <a:endParaRPr lang="en-UA" dirty="0"/>
          </a:p>
        </p:txBody>
      </p:sp>
      <p:sp>
        <p:nvSpPr>
          <p:cNvPr id="10" name="TextBox 9">
            <a:extLst>
              <a:ext uri="{FF2B5EF4-FFF2-40B4-BE49-F238E27FC236}">
                <a16:creationId xmlns:a16="http://schemas.microsoft.com/office/drawing/2014/main" id="{7C279DBA-02E4-8A53-9EB7-2A763D68297F}"/>
              </a:ext>
            </a:extLst>
          </p:cNvPr>
          <p:cNvSpPr txBox="1"/>
          <p:nvPr/>
        </p:nvSpPr>
        <p:spPr>
          <a:xfrm>
            <a:off x="3615284" y="1374176"/>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141181B5-8D2C-1D15-836A-B1AF866EBB29}"/>
              </a:ext>
            </a:extLst>
          </p:cNvPr>
          <p:cNvSpPr txBox="1"/>
          <p:nvPr/>
        </p:nvSpPr>
        <p:spPr>
          <a:xfrm>
            <a:off x="3615284" y="3924978"/>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AC13971C-F833-6C81-26AA-3FEBDB84BDC0}"/>
              </a:ext>
            </a:extLst>
          </p:cNvPr>
          <p:cNvSpPr txBox="1"/>
          <p:nvPr/>
        </p:nvSpPr>
        <p:spPr>
          <a:xfrm>
            <a:off x="3736428" y="4317330"/>
            <a:ext cx="6096000" cy="369332"/>
          </a:xfrm>
          <a:prstGeom prst="rect">
            <a:avLst/>
          </a:prstGeom>
          <a:noFill/>
        </p:spPr>
        <p:txBody>
          <a:bodyPr wrap="square">
            <a:spAutoFit/>
          </a:bodyPr>
          <a:lstStyle/>
          <a:p>
            <a:r>
              <a:rPr lang="uk-UA" b="0" i="0" dirty="0">
                <a:solidFill>
                  <a:srgbClr val="2A2731"/>
                </a:solidFill>
                <a:effectLst/>
                <a:latin typeface="proxima-nova"/>
              </a:rPr>
              <a:t>Великобританія - Шотландія</a:t>
            </a:r>
            <a:endParaRPr lang="en-UA" dirty="0"/>
          </a:p>
        </p:txBody>
      </p:sp>
      <p:sp>
        <p:nvSpPr>
          <p:cNvPr id="16" name="TextBox 15">
            <a:extLst>
              <a:ext uri="{FF2B5EF4-FFF2-40B4-BE49-F238E27FC236}">
                <a16:creationId xmlns:a16="http://schemas.microsoft.com/office/drawing/2014/main" id="{C2672304-DDFE-3654-4BB8-B6FEDABF0D30}"/>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711F4A0B-9AB8-9632-BB6A-29F5284B7ED3}"/>
              </a:ext>
            </a:extLst>
          </p:cNvPr>
          <p:cNvSpPr txBox="1"/>
          <p:nvPr/>
        </p:nvSpPr>
        <p:spPr>
          <a:xfrm>
            <a:off x="3736428" y="5320252"/>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pic>
        <p:nvPicPr>
          <p:cNvPr id="3074" name="Picture 2" descr="LoneWolf Gin">
            <a:extLst>
              <a:ext uri="{FF2B5EF4-FFF2-40B4-BE49-F238E27FC236}">
                <a16:creationId xmlns:a16="http://schemas.microsoft.com/office/drawing/2014/main" id="{5B0E0A18-549F-3115-AC96-8C48CACED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70" y="0"/>
            <a:ext cx="2365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6014C-410F-7DBB-79E8-651BE18649E9}"/>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3" name="TextBox 2">
            <a:extLst>
              <a:ext uri="{FF2B5EF4-FFF2-40B4-BE49-F238E27FC236}">
                <a16:creationId xmlns:a16="http://schemas.microsoft.com/office/drawing/2014/main" id="{166DCDF5-4847-E4B3-8694-E2183EEEA7A0}"/>
              </a:ext>
            </a:extLst>
          </p:cNvPr>
          <p:cNvSpPr txBox="1"/>
          <p:nvPr/>
        </p:nvSpPr>
        <p:spPr>
          <a:xfrm>
            <a:off x="3646815" y="6245322"/>
            <a:ext cx="1376855" cy="369332"/>
          </a:xfrm>
          <a:prstGeom prst="rect">
            <a:avLst/>
          </a:prstGeom>
          <a:noFill/>
        </p:spPr>
        <p:txBody>
          <a:bodyPr wrap="square">
            <a:spAutoFit/>
          </a:bodyPr>
          <a:lstStyle/>
          <a:p>
            <a:r>
              <a:rPr lang="en-US" b="0" i="0" dirty="0">
                <a:solidFill>
                  <a:srgbClr val="2A2731"/>
                </a:solidFill>
                <a:effectLst/>
                <a:latin typeface="proxima-nova"/>
              </a:rPr>
              <a:t>BrewDog</a:t>
            </a:r>
            <a:endParaRPr lang="en-UA" dirty="0"/>
          </a:p>
        </p:txBody>
      </p:sp>
      <p:sp>
        <p:nvSpPr>
          <p:cNvPr id="4" name="TextBox 3">
            <a:extLst>
              <a:ext uri="{FF2B5EF4-FFF2-40B4-BE49-F238E27FC236}">
                <a16:creationId xmlns:a16="http://schemas.microsoft.com/office/drawing/2014/main" id="{95F4799C-C770-C063-7615-5DB537D87611}"/>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1290 грн</a:t>
            </a:r>
            <a:endParaRPr lang="en-UA" sz="2000" b="1" dirty="0"/>
          </a:p>
        </p:txBody>
      </p:sp>
    </p:spTree>
    <p:extLst>
      <p:ext uri="{BB962C8B-B14F-4D97-AF65-F5344CB8AC3E}">
        <p14:creationId xmlns:p14="http://schemas.microsoft.com/office/powerpoint/2010/main" val="2291587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A0F4-7C79-F8AA-C589-43C19E80A4F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7DAE0A3-99DC-2438-CECA-7C026E32C502}"/>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2A2731"/>
                </a:solidFill>
                <a:effectLst/>
                <a:latin typeface="proxima-nova"/>
              </a:rPr>
              <a:t>Джин </a:t>
            </a:r>
            <a:r>
              <a:rPr lang="en-US" b="1" i="0" dirty="0">
                <a:solidFill>
                  <a:srgbClr val="2A2731"/>
                </a:solidFill>
                <a:effectLst/>
                <a:latin typeface="proxima-nova"/>
              </a:rPr>
              <a:t>Chocolate Orange Gin </a:t>
            </a:r>
            <a:endParaRPr lang="uk-UA" b="1" i="0" dirty="0">
              <a:solidFill>
                <a:srgbClr val="2A2731"/>
              </a:solidFill>
              <a:effectLst/>
              <a:latin typeface="proxima-nova"/>
            </a:endParaRPr>
          </a:p>
        </p:txBody>
      </p:sp>
      <p:sp>
        <p:nvSpPr>
          <p:cNvPr id="7" name="TextBox 6">
            <a:extLst>
              <a:ext uri="{FF2B5EF4-FFF2-40B4-BE49-F238E27FC236}">
                <a16:creationId xmlns:a16="http://schemas.microsoft.com/office/drawing/2014/main" id="{3BCD2704-DF2A-AEF0-4917-923E58BC3EF2}"/>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69042B49-F0EF-CDD4-C387-ED7B5BCC5EBE}"/>
              </a:ext>
            </a:extLst>
          </p:cNvPr>
          <p:cNvSpPr txBox="1"/>
          <p:nvPr/>
        </p:nvSpPr>
        <p:spPr>
          <a:xfrm>
            <a:off x="3615284" y="1752294"/>
            <a:ext cx="8576716" cy="2062103"/>
          </a:xfrm>
          <a:prstGeom prst="rect">
            <a:avLst/>
          </a:prstGeom>
          <a:noFill/>
        </p:spPr>
        <p:txBody>
          <a:bodyPr wrap="square">
            <a:spAutoFit/>
          </a:bodyPr>
          <a:lstStyle/>
          <a:p>
            <a:r>
              <a:rPr lang="uk-UA" sz="1600" b="0" i="0" dirty="0">
                <a:solidFill>
                  <a:srgbClr val="2A2731"/>
                </a:solidFill>
                <a:effectLst/>
                <a:latin typeface="proxima-nova"/>
              </a:rPr>
              <a:t>Багатство шоколаду є відмінним партнером яскравої пікантності апельсину, а трав`яниста сторона джину блискуче поєднується з ними обома, створюючи... шоколадно-апельсиновий джин від </a:t>
            </a:r>
            <a:r>
              <a:rPr lang="en-US" sz="1600" b="0" i="0" dirty="0">
                <a:solidFill>
                  <a:srgbClr val="2A2731"/>
                </a:solidFill>
                <a:effectLst/>
                <a:latin typeface="proxima-nova"/>
              </a:rPr>
              <a:t>That Boutique-y Gin Company! </a:t>
            </a:r>
            <a:r>
              <a:rPr lang="uk-UA" sz="1600" b="0" i="0" dirty="0">
                <a:solidFill>
                  <a:srgbClr val="2A2731"/>
                </a:solidFill>
                <a:effectLst/>
                <a:latin typeface="proxima-nova"/>
              </a:rPr>
              <a:t>Обсмажені какао-боби та шкірка гіркого апельсина поєднуються із традиційними </a:t>
            </a:r>
            <a:r>
              <a:rPr lang="uk-UA" sz="1600" b="0" i="0" dirty="0" err="1">
                <a:solidFill>
                  <a:srgbClr val="2A2731"/>
                </a:solidFill>
                <a:effectLst/>
                <a:latin typeface="proxima-nova"/>
              </a:rPr>
              <a:t>ботанікалами</a:t>
            </a:r>
            <a:r>
              <a:rPr lang="uk-UA" sz="1600" b="0" i="0" dirty="0">
                <a:solidFill>
                  <a:srgbClr val="2A2731"/>
                </a:solidFill>
                <a:effectLst/>
                <a:latin typeface="proxima-nova"/>
              </a:rPr>
              <a:t> джину. Аромат: шоколадний торт із апельсиновою есенцією. </a:t>
            </a:r>
            <a:r>
              <a:rPr lang="uk-UA" sz="1600" b="0" i="0" dirty="0" err="1">
                <a:solidFill>
                  <a:srgbClr val="2A2731"/>
                </a:solidFill>
                <a:effectLst/>
                <a:latin typeface="proxima-nova"/>
              </a:rPr>
              <a:t>Перечний</a:t>
            </a:r>
            <a:r>
              <a:rPr lang="uk-UA" sz="1600" b="0" i="0" dirty="0">
                <a:solidFill>
                  <a:srgbClr val="2A2731"/>
                </a:solidFill>
                <a:effectLst/>
                <a:latin typeface="proxima-nova"/>
              </a:rPr>
              <a:t> ялівець накладається на солодкі відтінки. Смак: свіжий, приємна гіркуватість какао переплітається в серцевині, а квіткові елементи надають суміші легкість. </a:t>
            </a:r>
            <a:r>
              <a:rPr lang="uk-UA" sz="1600" b="0" i="0" dirty="0" err="1">
                <a:solidFill>
                  <a:srgbClr val="2A2731"/>
                </a:solidFill>
                <a:effectLst/>
                <a:latin typeface="proxima-nova"/>
              </a:rPr>
              <a:t>Післясмак</a:t>
            </a:r>
            <a:r>
              <a:rPr lang="uk-UA" sz="1600" b="0" i="0" dirty="0">
                <a:solidFill>
                  <a:srgbClr val="2A2731"/>
                </a:solidFill>
                <a:effectLst/>
                <a:latin typeface="proxima-nova"/>
              </a:rPr>
              <a:t>: зберігається елегантність темного шоколаду. Подавати з льодом, </a:t>
            </a:r>
            <a:r>
              <a:rPr lang="uk-UA" sz="1600" b="0" i="0" dirty="0" err="1">
                <a:solidFill>
                  <a:srgbClr val="2A2731"/>
                </a:solidFill>
                <a:effectLst/>
                <a:latin typeface="proxima-nova"/>
              </a:rPr>
              <a:t>тоніком</a:t>
            </a:r>
            <a:r>
              <a:rPr lang="uk-UA" sz="1600" b="0" i="0" dirty="0">
                <a:solidFill>
                  <a:srgbClr val="2A2731"/>
                </a:solidFill>
                <a:effectLst/>
                <a:latin typeface="proxima-nova"/>
              </a:rPr>
              <a:t> та шматочком апельсину.</a:t>
            </a:r>
            <a:endParaRPr lang="en-UA" sz="1600" dirty="0"/>
          </a:p>
        </p:txBody>
      </p:sp>
      <p:sp>
        <p:nvSpPr>
          <p:cNvPr id="10" name="TextBox 9">
            <a:extLst>
              <a:ext uri="{FF2B5EF4-FFF2-40B4-BE49-F238E27FC236}">
                <a16:creationId xmlns:a16="http://schemas.microsoft.com/office/drawing/2014/main" id="{59D0599E-53A7-AB5A-C2FE-617F2D58D3DB}"/>
              </a:ext>
            </a:extLst>
          </p:cNvPr>
          <p:cNvSpPr txBox="1"/>
          <p:nvPr/>
        </p:nvSpPr>
        <p:spPr>
          <a:xfrm>
            <a:off x="3615284" y="1374176"/>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7EF618D5-3430-5C93-7D99-AD936FC722C2}"/>
              </a:ext>
            </a:extLst>
          </p:cNvPr>
          <p:cNvSpPr txBox="1"/>
          <p:nvPr/>
        </p:nvSpPr>
        <p:spPr>
          <a:xfrm>
            <a:off x="3615284" y="3924892"/>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8EEC50B1-8662-6CED-4FF8-990747A791AB}"/>
              </a:ext>
            </a:extLst>
          </p:cNvPr>
          <p:cNvSpPr txBox="1"/>
          <p:nvPr/>
        </p:nvSpPr>
        <p:spPr>
          <a:xfrm>
            <a:off x="3736428" y="4317330"/>
            <a:ext cx="6096000" cy="369332"/>
          </a:xfrm>
          <a:prstGeom prst="rect">
            <a:avLst/>
          </a:prstGeom>
          <a:noFill/>
        </p:spPr>
        <p:txBody>
          <a:bodyPr wrap="square">
            <a:spAutoFit/>
          </a:bodyPr>
          <a:lstStyle/>
          <a:p>
            <a:r>
              <a:rPr lang="uk-UA" b="0" i="0" dirty="0">
                <a:solidFill>
                  <a:srgbClr val="2A2731"/>
                </a:solidFill>
                <a:effectLst/>
                <a:latin typeface="proxima-nova"/>
              </a:rPr>
              <a:t>Великобританія</a:t>
            </a:r>
            <a:endParaRPr lang="en-UA" dirty="0"/>
          </a:p>
        </p:txBody>
      </p:sp>
      <p:sp>
        <p:nvSpPr>
          <p:cNvPr id="16" name="TextBox 15">
            <a:extLst>
              <a:ext uri="{FF2B5EF4-FFF2-40B4-BE49-F238E27FC236}">
                <a16:creationId xmlns:a16="http://schemas.microsoft.com/office/drawing/2014/main" id="{6F1C49EE-ADCC-C8D0-0CAC-08A8D1AB4BAA}"/>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CD1314F4-8622-7395-883C-8D50E178C5D0}"/>
              </a:ext>
            </a:extLst>
          </p:cNvPr>
          <p:cNvSpPr txBox="1"/>
          <p:nvPr/>
        </p:nvSpPr>
        <p:spPr>
          <a:xfrm>
            <a:off x="3736428" y="5320252"/>
            <a:ext cx="1376855" cy="369332"/>
          </a:xfrm>
          <a:prstGeom prst="rect">
            <a:avLst/>
          </a:prstGeom>
          <a:noFill/>
        </p:spPr>
        <p:txBody>
          <a:bodyPr wrap="square">
            <a:spAutoFit/>
          </a:bodyPr>
          <a:lstStyle/>
          <a:p>
            <a:r>
              <a:rPr lang="uk-UA" dirty="0">
                <a:solidFill>
                  <a:srgbClr val="2A2731"/>
                </a:solidFill>
                <a:latin typeface="proxima-nova"/>
              </a:rPr>
              <a:t>46 %</a:t>
            </a:r>
            <a:endParaRPr lang="en-UA" dirty="0"/>
          </a:p>
        </p:txBody>
      </p:sp>
      <p:sp>
        <p:nvSpPr>
          <p:cNvPr id="2" name="TextBox 1">
            <a:extLst>
              <a:ext uri="{FF2B5EF4-FFF2-40B4-BE49-F238E27FC236}">
                <a16:creationId xmlns:a16="http://schemas.microsoft.com/office/drawing/2014/main" id="{099164C8-E8ED-DB12-57BE-717E04869942}"/>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3" name="TextBox 2">
            <a:extLst>
              <a:ext uri="{FF2B5EF4-FFF2-40B4-BE49-F238E27FC236}">
                <a16:creationId xmlns:a16="http://schemas.microsoft.com/office/drawing/2014/main" id="{220E110B-EABE-1C86-FB2F-344D5E03083F}"/>
              </a:ext>
            </a:extLst>
          </p:cNvPr>
          <p:cNvSpPr txBox="1"/>
          <p:nvPr/>
        </p:nvSpPr>
        <p:spPr>
          <a:xfrm>
            <a:off x="3646815" y="6245322"/>
            <a:ext cx="1376855" cy="369332"/>
          </a:xfrm>
          <a:prstGeom prst="rect">
            <a:avLst/>
          </a:prstGeom>
          <a:noFill/>
        </p:spPr>
        <p:txBody>
          <a:bodyPr wrap="square">
            <a:spAutoFit/>
          </a:bodyPr>
          <a:lstStyle/>
          <a:p>
            <a:r>
              <a:rPr lang="en-US" b="0" i="0" u="none" strike="noStrike" dirty="0">
                <a:solidFill>
                  <a:srgbClr val="2A2731"/>
                </a:solidFill>
                <a:effectLst/>
                <a:latin typeface="proxima-nova"/>
                <a:hlinkClick r:id="rId2"/>
              </a:rPr>
              <a:t>TBGC</a:t>
            </a:r>
            <a:endParaRPr lang="en-UA" dirty="0"/>
          </a:p>
        </p:txBody>
      </p:sp>
      <p:sp>
        <p:nvSpPr>
          <p:cNvPr id="4" name="TextBox 3">
            <a:extLst>
              <a:ext uri="{FF2B5EF4-FFF2-40B4-BE49-F238E27FC236}">
                <a16:creationId xmlns:a16="http://schemas.microsoft.com/office/drawing/2014/main" id="{82880252-3C21-F031-0E7E-A684DDFF026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1190 грн</a:t>
            </a:r>
            <a:endParaRPr lang="en-UA" sz="2000" b="1" dirty="0"/>
          </a:p>
        </p:txBody>
      </p:sp>
      <p:pic>
        <p:nvPicPr>
          <p:cNvPr id="5122" name="Picture 2" descr="Chocolate Orange Gin">
            <a:extLst>
              <a:ext uri="{FF2B5EF4-FFF2-40B4-BE49-F238E27FC236}">
                <a16:creationId xmlns:a16="http://schemas.microsoft.com/office/drawing/2014/main" id="{2008ED0D-D3FC-0F0B-D520-26F7C5950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06" y="0"/>
            <a:ext cx="2149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19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3A5C1-9DCF-C193-8C22-714DB143CE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E139E4-FD6C-7B29-7487-5A366C391BC4}"/>
              </a:ext>
            </a:extLst>
          </p:cNvPr>
          <p:cNvSpPr txBox="1"/>
          <p:nvPr/>
        </p:nvSpPr>
        <p:spPr>
          <a:xfrm>
            <a:off x="3615283" y="319395"/>
            <a:ext cx="7716745" cy="646331"/>
          </a:xfrm>
          <a:prstGeom prst="rect">
            <a:avLst/>
          </a:prstGeom>
          <a:noFill/>
        </p:spPr>
        <p:txBody>
          <a:bodyPr wrap="square">
            <a:spAutoFit/>
          </a:bodyPr>
          <a:lstStyle/>
          <a:p>
            <a:r>
              <a:rPr lang="uk-UA" b="1" i="0" dirty="0">
                <a:solidFill>
                  <a:srgbClr val="000000"/>
                </a:solidFill>
                <a:effectLst/>
                <a:latin typeface="Montserrat" pitchFamily="2" charset="77"/>
              </a:rPr>
              <a:t>Джин </a:t>
            </a:r>
            <a:r>
              <a:rPr lang="en-US" b="1" i="0" dirty="0">
                <a:solidFill>
                  <a:srgbClr val="000000"/>
                </a:solidFill>
                <a:effectLst/>
                <a:latin typeface="Montserrat" pitchFamily="2" charset="77"/>
              </a:rPr>
              <a:t>Bombay spirits company Bombay Sapphire</a:t>
            </a:r>
          </a:p>
          <a:p>
            <a:pPr algn="l"/>
            <a:endParaRPr lang="uk-UA" b="1" i="0" dirty="0">
              <a:solidFill>
                <a:srgbClr val="2A2731"/>
              </a:solidFill>
              <a:effectLst/>
              <a:latin typeface="proxima-nova"/>
            </a:endParaRPr>
          </a:p>
        </p:txBody>
      </p:sp>
      <p:sp>
        <p:nvSpPr>
          <p:cNvPr id="7" name="TextBox 6">
            <a:extLst>
              <a:ext uri="{FF2B5EF4-FFF2-40B4-BE49-F238E27FC236}">
                <a16:creationId xmlns:a16="http://schemas.microsoft.com/office/drawing/2014/main" id="{F97D9615-C1B3-F3FF-DCDF-23FF507957F8}"/>
              </a:ext>
            </a:extLst>
          </p:cNvPr>
          <p:cNvSpPr txBox="1"/>
          <p:nvPr/>
        </p:nvSpPr>
        <p:spPr>
          <a:xfrm>
            <a:off x="3684627" y="699602"/>
            <a:ext cx="1376855" cy="369332"/>
          </a:xfrm>
          <a:prstGeom prst="rect">
            <a:avLst/>
          </a:prstGeom>
          <a:noFill/>
        </p:spPr>
        <p:txBody>
          <a:bodyPr wrap="square">
            <a:spAutoFit/>
          </a:bodyPr>
          <a:lstStyle/>
          <a:p>
            <a:r>
              <a:rPr lang="uk-UA" dirty="0">
                <a:solidFill>
                  <a:srgbClr val="2A2731"/>
                </a:solidFill>
                <a:latin typeface="proxima-nova"/>
              </a:rPr>
              <a:t>0,75</a:t>
            </a:r>
            <a:r>
              <a:rPr lang="uk-UA" b="0" i="0" dirty="0">
                <a:solidFill>
                  <a:srgbClr val="2A2731"/>
                </a:solidFill>
                <a:effectLst/>
                <a:latin typeface="proxima-nova"/>
              </a:rPr>
              <a:t> л</a:t>
            </a:r>
            <a:endParaRPr lang="en-UA" dirty="0"/>
          </a:p>
        </p:txBody>
      </p:sp>
      <p:sp>
        <p:nvSpPr>
          <p:cNvPr id="9" name="TextBox 8">
            <a:extLst>
              <a:ext uri="{FF2B5EF4-FFF2-40B4-BE49-F238E27FC236}">
                <a16:creationId xmlns:a16="http://schemas.microsoft.com/office/drawing/2014/main" id="{6F5412D8-B711-7970-BDC4-F7B7B7BC0BFE}"/>
              </a:ext>
            </a:extLst>
          </p:cNvPr>
          <p:cNvSpPr txBox="1"/>
          <p:nvPr/>
        </p:nvSpPr>
        <p:spPr>
          <a:xfrm>
            <a:off x="3615284" y="1752294"/>
            <a:ext cx="8576716" cy="1323439"/>
          </a:xfrm>
          <a:prstGeom prst="rect">
            <a:avLst/>
          </a:prstGeom>
          <a:noFill/>
        </p:spPr>
        <p:txBody>
          <a:bodyPr wrap="square">
            <a:spAutoFit/>
          </a:bodyPr>
          <a:lstStyle/>
          <a:p>
            <a:r>
              <a:rPr lang="en-US" sz="1600" b="0" i="0" dirty="0">
                <a:solidFill>
                  <a:srgbClr val="000000"/>
                </a:solidFill>
                <a:effectLst/>
                <a:latin typeface="Montserrat" pitchFamily="2" charset="77"/>
              </a:rPr>
              <a:t>Bombay Sapphire – </a:t>
            </a:r>
            <a:r>
              <a:rPr lang="uk-UA" sz="1600" b="0" i="0" dirty="0">
                <a:solidFill>
                  <a:srgbClr val="000000"/>
                </a:solidFill>
                <a:effectLst/>
                <a:latin typeface="Montserrat" pitchFamily="2" charset="77"/>
              </a:rPr>
              <a:t>це один із найкращих у світі джинів, який виробляється за старовинним рецептом 1761 року, він відрізняється від інших джинів унікальним процесом дистиляції та поєднанням чудових інгредієнтів, від чого напій набуває насичений букет ароматів.</a:t>
            </a:r>
          </a:p>
          <a:p>
            <a:r>
              <a:rPr lang="uk-UA" sz="1600" b="0" i="0" dirty="0">
                <a:solidFill>
                  <a:srgbClr val="000000"/>
                </a:solidFill>
                <a:effectLst/>
                <a:latin typeface="Montserrat" pitchFamily="2" charset="77"/>
              </a:rPr>
              <a:t>М'який, з тонами апельсина, лимона й пікантними ялівцевими нотками.</a:t>
            </a:r>
            <a:endParaRPr lang="en-UA" sz="1600" dirty="0"/>
          </a:p>
        </p:txBody>
      </p:sp>
      <p:sp>
        <p:nvSpPr>
          <p:cNvPr id="10" name="TextBox 9">
            <a:extLst>
              <a:ext uri="{FF2B5EF4-FFF2-40B4-BE49-F238E27FC236}">
                <a16:creationId xmlns:a16="http://schemas.microsoft.com/office/drawing/2014/main" id="{946BFCB4-7D67-655B-94CE-563E8A4B52F1}"/>
              </a:ext>
            </a:extLst>
          </p:cNvPr>
          <p:cNvSpPr txBox="1"/>
          <p:nvPr/>
        </p:nvSpPr>
        <p:spPr>
          <a:xfrm>
            <a:off x="3615284" y="1374176"/>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01C93FB8-4CC2-A585-E596-038ADBC34548}"/>
              </a:ext>
            </a:extLst>
          </p:cNvPr>
          <p:cNvSpPr txBox="1"/>
          <p:nvPr/>
        </p:nvSpPr>
        <p:spPr>
          <a:xfrm>
            <a:off x="3615284" y="3924892"/>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A1B5C38E-2BCE-47AA-B9CF-6B04D1B9B513}"/>
              </a:ext>
            </a:extLst>
          </p:cNvPr>
          <p:cNvSpPr txBox="1"/>
          <p:nvPr/>
        </p:nvSpPr>
        <p:spPr>
          <a:xfrm>
            <a:off x="3736428" y="4317330"/>
            <a:ext cx="6096000" cy="369332"/>
          </a:xfrm>
          <a:prstGeom prst="rect">
            <a:avLst/>
          </a:prstGeom>
          <a:noFill/>
        </p:spPr>
        <p:txBody>
          <a:bodyPr wrap="square">
            <a:spAutoFit/>
          </a:bodyPr>
          <a:lstStyle/>
          <a:p>
            <a:r>
              <a:rPr lang="uk-UA" b="0" i="0" dirty="0">
                <a:solidFill>
                  <a:srgbClr val="2A2731"/>
                </a:solidFill>
                <a:effectLst/>
                <a:latin typeface="proxima-nova"/>
              </a:rPr>
              <a:t>Великобританія</a:t>
            </a:r>
            <a:endParaRPr lang="en-UA" dirty="0"/>
          </a:p>
        </p:txBody>
      </p:sp>
      <p:sp>
        <p:nvSpPr>
          <p:cNvPr id="16" name="TextBox 15">
            <a:extLst>
              <a:ext uri="{FF2B5EF4-FFF2-40B4-BE49-F238E27FC236}">
                <a16:creationId xmlns:a16="http://schemas.microsoft.com/office/drawing/2014/main" id="{7DD26442-F066-F5BC-8BCA-2207C87081AF}"/>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9259B0C6-2DE5-3A38-58B0-5A76CD7AA292}"/>
              </a:ext>
            </a:extLst>
          </p:cNvPr>
          <p:cNvSpPr txBox="1"/>
          <p:nvPr/>
        </p:nvSpPr>
        <p:spPr>
          <a:xfrm>
            <a:off x="3736428" y="5320252"/>
            <a:ext cx="1376855" cy="369332"/>
          </a:xfrm>
          <a:prstGeom prst="rect">
            <a:avLst/>
          </a:prstGeom>
          <a:noFill/>
        </p:spPr>
        <p:txBody>
          <a:bodyPr wrap="square">
            <a:spAutoFit/>
          </a:bodyPr>
          <a:lstStyle/>
          <a:p>
            <a:r>
              <a:rPr lang="uk-UA" dirty="0">
                <a:solidFill>
                  <a:srgbClr val="2A2731"/>
                </a:solidFill>
                <a:latin typeface="proxima-nova"/>
              </a:rPr>
              <a:t>47 %</a:t>
            </a:r>
            <a:endParaRPr lang="en-UA" dirty="0"/>
          </a:p>
        </p:txBody>
      </p:sp>
      <p:sp>
        <p:nvSpPr>
          <p:cNvPr id="2" name="TextBox 1">
            <a:extLst>
              <a:ext uri="{FF2B5EF4-FFF2-40B4-BE49-F238E27FC236}">
                <a16:creationId xmlns:a16="http://schemas.microsoft.com/office/drawing/2014/main" id="{9C7BA3C4-FB9E-A75A-6AC7-3F7E5D1D7AC5}"/>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3" name="TextBox 2">
            <a:extLst>
              <a:ext uri="{FF2B5EF4-FFF2-40B4-BE49-F238E27FC236}">
                <a16:creationId xmlns:a16="http://schemas.microsoft.com/office/drawing/2014/main" id="{493D81F7-3AB4-E78C-0E6E-9A9B8EDF20B2}"/>
              </a:ext>
            </a:extLst>
          </p:cNvPr>
          <p:cNvSpPr txBox="1"/>
          <p:nvPr/>
        </p:nvSpPr>
        <p:spPr>
          <a:xfrm>
            <a:off x="3646815" y="6245322"/>
            <a:ext cx="1376855" cy="369332"/>
          </a:xfrm>
          <a:prstGeom prst="rect">
            <a:avLst/>
          </a:prstGeom>
          <a:noFill/>
        </p:spPr>
        <p:txBody>
          <a:bodyPr wrap="square">
            <a:spAutoFit/>
          </a:bodyPr>
          <a:lstStyle/>
          <a:p>
            <a:r>
              <a:rPr lang="en-US" i="0" dirty="0">
                <a:solidFill>
                  <a:srgbClr val="000000"/>
                </a:solidFill>
                <a:effectLst/>
                <a:latin typeface="Montserrat" pitchFamily="2" charset="77"/>
              </a:rPr>
              <a:t>Bombay</a:t>
            </a:r>
            <a:endParaRPr lang="en-UA" dirty="0"/>
          </a:p>
        </p:txBody>
      </p:sp>
      <p:sp>
        <p:nvSpPr>
          <p:cNvPr id="4" name="TextBox 3">
            <a:extLst>
              <a:ext uri="{FF2B5EF4-FFF2-40B4-BE49-F238E27FC236}">
                <a16:creationId xmlns:a16="http://schemas.microsoft.com/office/drawing/2014/main" id="{E264BD86-5B4A-70F8-4905-0897C6CC533D}"/>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1190 грн</a:t>
            </a:r>
            <a:endParaRPr lang="en-UA" sz="2000" b="1" dirty="0"/>
          </a:p>
        </p:txBody>
      </p:sp>
      <p:pic>
        <p:nvPicPr>
          <p:cNvPr id="8" name="Picture 7">
            <a:extLst>
              <a:ext uri="{FF2B5EF4-FFF2-40B4-BE49-F238E27FC236}">
                <a16:creationId xmlns:a16="http://schemas.microsoft.com/office/drawing/2014/main" id="{0D34FC1C-78D7-B5E8-A97D-8BE811C27FB8}"/>
              </a:ext>
            </a:extLst>
          </p:cNvPr>
          <p:cNvPicPr>
            <a:picLocks noChangeAspect="1"/>
          </p:cNvPicPr>
          <p:nvPr/>
        </p:nvPicPr>
        <p:blipFill>
          <a:blip r:embed="rId2"/>
          <a:stretch>
            <a:fillRect/>
          </a:stretch>
        </p:blipFill>
        <p:spPr>
          <a:xfrm>
            <a:off x="599224" y="174171"/>
            <a:ext cx="2182165" cy="6858000"/>
          </a:xfrm>
          <a:prstGeom prst="rect">
            <a:avLst/>
          </a:prstGeom>
        </p:spPr>
      </p:pic>
    </p:spTree>
    <p:extLst>
      <p:ext uri="{BB962C8B-B14F-4D97-AF65-F5344CB8AC3E}">
        <p14:creationId xmlns:p14="http://schemas.microsoft.com/office/powerpoint/2010/main" val="1513491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9D49C-4B7F-A196-D4EE-FDB0B7FFD6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28A7CF4-0BF1-FCD8-7F36-F76AE444E866}"/>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Montserrat" pitchFamily="2" charset="77"/>
              </a:rPr>
              <a:t>Джин </a:t>
            </a:r>
            <a:r>
              <a:rPr lang="en-US" b="1" i="0" dirty="0" err="1">
                <a:solidFill>
                  <a:srgbClr val="000000"/>
                </a:solidFill>
                <a:effectLst/>
                <a:latin typeface="Montserrat" pitchFamily="2" charset="77"/>
              </a:rPr>
              <a:t>Daucourt</a:t>
            </a:r>
            <a:r>
              <a:rPr lang="en-US" b="1" i="0" dirty="0">
                <a:solidFill>
                  <a:srgbClr val="000000"/>
                </a:solidFill>
                <a:effectLst/>
                <a:latin typeface="Montserrat" pitchFamily="2" charset="77"/>
              </a:rPr>
              <a:t> New Angouleme</a:t>
            </a:r>
          </a:p>
        </p:txBody>
      </p:sp>
      <p:sp>
        <p:nvSpPr>
          <p:cNvPr id="7" name="TextBox 6">
            <a:extLst>
              <a:ext uri="{FF2B5EF4-FFF2-40B4-BE49-F238E27FC236}">
                <a16:creationId xmlns:a16="http://schemas.microsoft.com/office/drawing/2014/main" id="{9FA1A36E-3761-A5C5-1EEE-42C484E73982}"/>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A1606424-88C6-DC38-E059-F7E484329D0D}"/>
              </a:ext>
            </a:extLst>
          </p:cNvPr>
          <p:cNvSpPr txBox="1"/>
          <p:nvPr/>
        </p:nvSpPr>
        <p:spPr>
          <a:xfrm>
            <a:off x="3615284" y="1752294"/>
            <a:ext cx="8576716" cy="1323439"/>
          </a:xfrm>
          <a:prstGeom prst="rect">
            <a:avLst/>
          </a:prstGeom>
          <a:noFill/>
        </p:spPr>
        <p:txBody>
          <a:bodyPr wrap="square">
            <a:spAutoFit/>
          </a:bodyPr>
          <a:lstStyle/>
          <a:p>
            <a:r>
              <a:rPr lang="en-US" sz="1600" b="1" dirty="0" err="1"/>
              <a:t>Daucourt</a:t>
            </a:r>
            <a:r>
              <a:rPr lang="en-US" sz="1600" b="1" dirty="0"/>
              <a:t> New </a:t>
            </a:r>
            <a:r>
              <a:rPr lang="en-US" sz="1600" b="1" dirty="0" err="1"/>
              <a:t>Angoulême</a:t>
            </a:r>
            <a:r>
              <a:rPr lang="en-US" sz="1600" b="1" dirty="0"/>
              <a:t> Gin</a:t>
            </a:r>
            <a:r>
              <a:rPr lang="en-US" sz="1600" dirty="0"/>
              <a:t> – </a:t>
            </a:r>
            <a:r>
              <a:rPr lang="uk-UA" sz="1600" dirty="0"/>
              <a:t>це французький джин преміум-класу, створений у місті Коньяк, що поєднує у собі багатство місцевих рослинних інгредієнтів і тонкий аромат ялівцю. Назва натхнена історичним зв’язком між Францією та Нью-Йорком (первісна назва Нью-Йорка була Новий </a:t>
            </a:r>
            <a:r>
              <a:rPr lang="uk-UA" sz="1600" dirty="0" err="1"/>
              <a:t>Ангулем</a:t>
            </a:r>
            <a:r>
              <a:rPr lang="uk-UA" sz="1600" dirty="0"/>
              <a:t>), що відображає як європейське, так і американське натхнення у смакових характеристиках.</a:t>
            </a:r>
            <a:endParaRPr lang="en-UA" sz="1600" dirty="0"/>
          </a:p>
        </p:txBody>
      </p:sp>
      <p:sp>
        <p:nvSpPr>
          <p:cNvPr id="10" name="TextBox 9">
            <a:extLst>
              <a:ext uri="{FF2B5EF4-FFF2-40B4-BE49-F238E27FC236}">
                <a16:creationId xmlns:a16="http://schemas.microsoft.com/office/drawing/2014/main" id="{B7C7A9C0-40FA-0E1D-E498-1780D7A7C046}"/>
              </a:ext>
            </a:extLst>
          </p:cNvPr>
          <p:cNvSpPr txBox="1"/>
          <p:nvPr/>
        </p:nvSpPr>
        <p:spPr>
          <a:xfrm>
            <a:off x="3615284" y="1374176"/>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4C60ACDA-1BFD-73F8-E8A0-9823A3BA9BC1}"/>
              </a:ext>
            </a:extLst>
          </p:cNvPr>
          <p:cNvSpPr txBox="1"/>
          <p:nvPr/>
        </p:nvSpPr>
        <p:spPr>
          <a:xfrm>
            <a:off x="3615284" y="3924892"/>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DBEC5BEC-ECC8-8307-F4AA-D167EB3FD11B}"/>
              </a:ext>
            </a:extLst>
          </p:cNvPr>
          <p:cNvSpPr txBox="1"/>
          <p:nvPr/>
        </p:nvSpPr>
        <p:spPr>
          <a:xfrm>
            <a:off x="3615284" y="4294224"/>
            <a:ext cx="6096000" cy="369332"/>
          </a:xfrm>
          <a:prstGeom prst="rect">
            <a:avLst/>
          </a:prstGeom>
          <a:noFill/>
        </p:spPr>
        <p:txBody>
          <a:bodyPr wrap="square">
            <a:spAutoFit/>
          </a:bodyPr>
          <a:lstStyle/>
          <a:p>
            <a:r>
              <a:rPr lang="uk-UA" b="0" i="0" dirty="0">
                <a:solidFill>
                  <a:srgbClr val="2A2731"/>
                </a:solidFill>
                <a:effectLst/>
                <a:latin typeface="proxima-nova"/>
              </a:rPr>
              <a:t>Франція</a:t>
            </a:r>
            <a:endParaRPr lang="en-UA" dirty="0"/>
          </a:p>
        </p:txBody>
      </p:sp>
      <p:sp>
        <p:nvSpPr>
          <p:cNvPr id="16" name="TextBox 15">
            <a:extLst>
              <a:ext uri="{FF2B5EF4-FFF2-40B4-BE49-F238E27FC236}">
                <a16:creationId xmlns:a16="http://schemas.microsoft.com/office/drawing/2014/main" id="{6445C73B-2914-68C7-4F8B-D2DEDB992482}"/>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03EC0089-61BD-E837-C472-86E203D1AE7C}"/>
              </a:ext>
            </a:extLst>
          </p:cNvPr>
          <p:cNvSpPr txBox="1"/>
          <p:nvPr/>
        </p:nvSpPr>
        <p:spPr>
          <a:xfrm>
            <a:off x="3736428" y="5320252"/>
            <a:ext cx="1376855" cy="369332"/>
          </a:xfrm>
          <a:prstGeom prst="rect">
            <a:avLst/>
          </a:prstGeom>
          <a:noFill/>
        </p:spPr>
        <p:txBody>
          <a:bodyPr wrap="square">
            <a:spAutoFit/>
          </a:bodyPr>
          <a:lstStyle/>
          <a:p>
            <a:r>
              <a:rPr lang="uk-UA" dirty="0">
                <a:solidFill>
                  <a:srgbClr val="2A2731"/>
                </a:solidFill>
                <a:latin typeface="proxima-nova"/>
              </a:rPr>
              <a:t>43 %</a:t>
            </a:r>
            <a:endParaRPr lang="en-UA" dirty="0"/>
          </a:p>
        </p:txBody>
      </p:sp>
      <p:sp>
        <p:nvSpPr>
          <p:cNvPr id="2" name="TextBox 1">
            <a:extLst>
              <a:ext uri="{FF2B5EF4-FFF2-40B4-BE49-F238E27FC236}">
                <a16:creationId xmlns:a16="http://schemas.microsoft.com/office/drawing/2014/main" id="{642793A8-6AF6-90B0-3851-BAB922023086}"/>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3" name="TextBox 2">
            <a:extLst>
              <a:ext uri="{FF2B5EF4-FFF2-40B4-BE49-F238E27FC236}">
                <a16:creationId xmlns:a16="http://schemas.microsoft.com/office/drawing/2014/main" id="{A8DE5082-6A77-8870-CA33-E9456BDB7E26}"/>
              </a:ext>
            </a:extLst>
          </p:cNvPr>
          <p:cNvSpPr txBox="1"/>
          <p:nvPr/>
        </p:nvSpPr>
        <p:spPr>
          <a:xfrm>
            <a:off x="3646815" y="6245322"/>
            <a:ext cx="2449185" cy="646331"/>
          </a:xfrm>
          <a:prstGeom prst="rect">
            <a:avLst/>
          </a:prstGeom>
          <a:noFill/>
        </p:spPr>
        <p:txBody>
          <a:bodyPr wrap="square">
            <a:spAutoFit/>
          </a:bodyPr>
          <a:lstStyle/>
          <a:p>
            <a:r>
              <a:rPr lang="en-US" i="1" dirty="0" err="1"/>
              <a:t>Daucourt</a:t>
            </a:r>
            <a:r>
              <a:rPr lang="en-US" i="1" dirty="0"/>
              <a:t> Martin Distillery</a:t>
            </a:r>
            <a:endParaRPr lang="en-UA" dirty="0"/>
          </a:p>
        </p:txBody>
      </p:sp>
      <p:sp>
        <p:nvSpPr>
          <p:cNvPr id="4" name="TextBox 3">
            <a:extLst>
              <a:ext uri="{FF2B5EF4-FFF2-40B4-BE49-F238E27FC236}">
                <a16:creationId xmlns:a16="http://schemas.microsoft.com/office/drawing/2014/main" id="{3D3A42BC-A58F-D0F3-74B5-A1415B7486C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1190 грн</a:t>
            </a:r>
            <a:endParaRPr lang="en-UA" sz="2000" b="1" dirty="0"/>
          </a:p>
        </p:txBody>
      </p:sp>
      <p:pic>
        <p:nvPicPr>
          <p:cNvPr id="8" name="Picture 7">
            <a:extLst>
              <a:ext uri="{FF2B5EF4-FFF2-40B4-BE49-F238E27FC236}">
                <a16:creationId xmlns:a16="http://schemas.microsoft.com/office/drawing/2014/main" id="{E131FCBF-1D84-BC94-8648-2435CF13E150}"/>
              </a:ext>
            </a:extLst>
          </p:cNvPr>
          <p:cNvPicPr>
            <a:picLocks noChangeAspect="1"/>
          </p:cNvPicPr>
          <p:nvPr/>
        </p:nvPicPr>
        <p:blipFill>
          <a:blip r:embed="rId2"/>
          <a:stretch>
            <a:fillRect/>
          </a:stretch>
        </p:blipFill>
        <p:spPr>
          <a:xfrm>
            <a:off x="-76201" y="1120604"/>
            <a:ext cx="4021003" cy="4021003"/>
          </a:xfrm>
          <a:prstGeom prst="rect">
            <a:avLst/>
          </a:prstGeom>
        </p:spPr>
      </p:pic>
    </p:spTree>
    <p:extLst>
      <p:ext uri="{BB962C8B-B14F-4D97-AF65-F5344CB8AC3E}">
        <p14:creationId xmlns:p14="http://schemas.microsoft.com/office/powerpoint/2010/main" val="1451150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14CA2722-E741-9DA2-9C6C-8EF63DF77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F2A1F-0928-8CF4-245F-1A0797910997}"/>
              </a:ext>
            </a:extLst>
          </p:cNvPr>
          <p:cNvSpPr>
            <a:spLocks noGrp="1"/>
          </p:cNvSpPr>
          <p:nvPr>
            <p:ph type="ctrTitle"/>
          </p:nvPr>
        </p:nvSpPr>
        <p:spPr/>
        <p:txBody>
          <a:bodyPr/>
          <a:lstStyle/>
          <a:p>
            <a:r>
              <a:rPr lang="uk-UA" dirty="0"/>
              <a:t>перекус</a:t>
            </a:r>
            <a:endParaRPr lang="en-UA" dirty="0"/>
          </a:p>
        </p:txBody>
      </p:sp>
    </p:spTree>
    <p:extLst>
      <p:ext uri="{BB962C8B-B14F-4D97-AF65-F5344CB8AC3E}">
        <p14:creationId xmlns:p14="http://schemas.microsoft.com/office/powerpoint/2010/main" val="92401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E8FF4-6248-E2F2-5C06-531FCD543B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E401D13-DB8F-C4D2-23CE-21E0AE2596B6}"/>
              </a:ext>
            </a:extLst>
          </p:cNvPr>
          <p:cNvSpPr txBox="1"/>
          <p:nvPr/>
        </p:nvSpPr>
        <p:spPr>
          <a:xfrm>
            <a:off x="3584128" y="214524"/>
            <a:ext cx="7209995" cy="369332"/>
          </a:xfrm>
          <a:prstGeom prst="rect">
            <a:avLst/>
          </a:prstGeom>
          <a:noFill/>
        </p:spPr>
        <p:txBody>
          <a:bodyPr wrap="square">
            <a:spAutoFit/>
          </a:bodyPr>
          <a:lstStyle/>
          <a:p>
            <a:pPr algn="l"/>
            <a:r>
              <a:rPr lang="uk-UA" b="1" i="0" dirty="0">
                <a:solidFill>
                  <a:srgbClr val="333333"/>
                </a:solidFill>
                <a:effectLst/>
                <a:latin typeface="Circe"/>
              </a:rPr>
              <a:t>Коньяк </a:t>
            </a:r>
            <a:r>
              <a:rPr lang="en-US" b="1" i="0" dirty="0">
                <a:solidFill>
                  <a:srgbClr val="333333"/>
                </a:solidFill>
                <a:effectLst/>
                <a:latin typeface="Circe"/>
              </a:rPr>
              <a:t>Marquis de La Fayette, Extra Carafe</a:t>
            </a:r>
          </a:p>
        </p:txBody>
      </p:sp>
      <p:sp>
        <p:nvSpPr>
          <p:cNvPr id="7" name="TextBox 6">
            <a:extLst>
              <a:ext uri="{FF2B5EF4-FFF2-40B4-BE49-F238E27FC236}">
                <a16:creationId xmlns:a16="http://schemas.microsoft.com/office/drawing/2014/main" id="{1FA1A285-8344-5E18-2C84-DAF0ADF19744}"/>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6C7FA9C9-9ACE-BD1F-3BC7-C9C995A0234D}"/>
              </a:ext>
            </a:extLst>
          </p:cNvPr>
          <p:cNvSpPr txBox="1"/>
          <p:nvPr/>
        </p:nvSpPr>
        <p:spPr>
          <a:xfrm>
            <a:off x="3646815" y="1934748"/>
            <a:ext cx="8156028" cy="1938992"/>
          </a:xfrm>
          <a:prstGeom prst="rect">
            <a:avLst/>
          </a:prstGeom>
          <a:noFill/>
        </p:spPr>
        <p:txBody>
          <a:bodyPr wrap="square">
            <a:spAutoFit/>
          </a:bodyPr>
          <a:lstStyle/>
          <a:p>
            <a:r>
              <a:rPr lang="en-US" sz="1200" b="0" i="0" dirty="0">
                <a:solidFill>
                  <a:srgbClr val="333333"/>
                </a:solidFill>
                <a:effectLst/>
                <a:latin typeface="Circe"/>
              </a:rPr>
              <a:t>Marquis de La Fayette, Extra Carafe — </a:t>
            </a:r>
            <a:r>
              <a:rPr lang="uk-UA" sz="1200" b="0" i="0" dirty="0">
                <a:solidFill>
                  <a:srgbClr val="333333"/>
                </a:solidFill>
                <a:effectLst/>
                <a:latin typeface="Circe"/>
              </a:rPr>
              <a:t>вершина вишуканості у світі коньяку, що втілює найкращі традиції французького виноробства й спадок великого Маркіза де </a:t>
            </a:r>
            <a:r>
              <a:rPr lang="uk-UA" sz="1200" b="0" i="0" dirty="0" err="1">
                <a:solidFill>
                  <a:srgbClr val="333333"/>
                </a:solidFill>
                <a:effectLst/>
                <a:latin typeface="Circe"/>
              </a:rPr>
              <a:t>Лафайєта</a:t>
            </a:r>
            <a:r>
              <a:rPr lang="uk-UA" sz="1200" b="0" i="0" dirty="0">
                <a:solidFill>
                  <a:srgbClr val="333333"/>
                </a:solidFill>
                <a:effectLst/>
                <a:latin typeface="Circe"/>
              </a:rPr>
              <a:t>. Включає рідкісну суміш найстаріших спиртів </a:t>
            </a:r>
            <a:r>
              <a:rPr lang="en-US" sz="1200" b="0" i="0" dirty="0">
                <a:solidFill>
                  <a:srgbClr val="333333"/>
                </a:solidFill>
                <a:effectLst/>
                <a:latin typeface="Circe"/>
              </a:rPr>
              <a:t>Grande Champagne, </a:t>
            </a:r>
            <a:r>
              <a:rPr lang="uk-UA" sz="1200" b="0" i="0" dirty="0">
                <a:solidFill>
                  <a:srgbClr val="333333"/>
                </a:solidFill>
                <a:effectLst/>
                <a:latin typeface="Circe"/>
              </a:rPr>
              <a:t>ретельно відібрану майстрами винокурні. Тривала витримка впродовж 20 років у дубових бочках дарує коньяку особливу глибину й комплексність смакової палітри.</a:t>
            </a:r>
            <a:br>
              <a:rPr lang="uk-UA" sz="1200" dirty="0"/>
            </a:br>
            <a:br>
              <a:rPr lang="uk-UA" sz="1200" dirty="0"/>
            </a:br>
            <a:r>
              <a:rPr lang="uk-UA" sz="1200" b="0" i="0" dirty="0">
                <a:solidFill>
                  <a:srgbClr val="333333"/>
                </a:solidFill>
                <a:effectLst/>
                <a:latin typeface="Circe"/>
              </a:rPr>
              <a:t>Характер напою наближений до класики з вишуканими фруктово-деревними нотами та складним букетом ароматів. Кожен ковток </a:t>
            </a:r>
            <a:r>
              <a:rPr lang="en-US" sz="1200" b="0" i="0" dirty="0">
                <a:solidFill>
                  <a:srgbClr val="333333"/>
                </a:solidFill>
                <a:effectLst/>
                <a:latin typeface="Circe"/>
              </a:rPr>
              <a:t>Marquis de La Fayette, Extra Carafe </a:t>
            </a:r>
            <a:r>
              <a:rPr lang="uk-UA" sz="1200" b="0" i="0" dirty="0">
                <a:solidFill>
                  <a:srgbClr val="333333"/>
                </a:solidFill>
                <a:effectLst/>
                <a:latin typeface="Circe"/>
              </a:rPr>
              <a:t>уособлює подорож у світ розкоші й насолоди. Французький коньяк найкраще п’ється соло у поєднанні з сигарою або шматочком чорного шоколаду. А кришталева карафа робить його не просто напоєм для насолоди, а й об'єктом мистецтва та гордості для кожного, хто ним володіє.</a:t>
            </a:r>
            <a:br>
              <a:rPr lang="uk-UA" sz="1200" dirty="0"/>
            </a:br>
            <a:endParaRPr lang="en-UA" sz="1200" dirty="0"/>
          </a:p>
        </p:txBody>
      </p:sp>
      <p:sp>
        <p:nvSpPr>
          <p:cNvPr id="10" name="TextBox 9">
            <a:extLst>
              <a:ext uri="{FF2B5EF4-FFF2-40B4-BE49-F238E27FC236}">
                <a16:creationId xmlns:a16="http://schemas.microsoft.com/office/drawing/2014/main" id="{0F744A2F-1FA0-4682-55CE-7A187EEF0BDA}"/>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38182338-0DF1-C8E2-0F41-7A18E71C5913}"/>
              </a:ext>
            </a:extLst>
          </p:cNvPr>
          <p:cNvSpPr txBox="1"/>
          <p:nvPr/>
        </p:nvSpPr>
        <p:spPr>
          <a:xfrm>
            <a:off x="3646815" y="395383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453F725-C523-0DFA-3502-0CB19654475D}"/>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DA7AD7E4-DC06-54CD-3E79-38FC954DEF2D}"/>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F64AA2C3-09C4-270B-D754-FB8F9E6ED032}"/>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058E5C1A-2D42-A05D-E5F1-7B7F28D79575}"/>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5BF54A92-BD53-3BE9-536A-73712BB7C364}"/>
              </a:ext>
            </a:extLst>
          </p:cNvPr>
          <p:cNvSpPr txBox="1"/>
          <p:nvPr/>
        </p:nvSpPr>
        <p:spPr>
          <a:xfrm>
            <a:off x="3646815" y="6245322"/>
            <a:ext cx="3023810" cy="369332"/>
          </a:xfrm>
          <a:prstGeom prst="rect">
            <a:avLst/>
          </a:prstGeom>
          <a:noFill/>
        </p:spPr>
        <p:txBody>
          <a:bodyPr wrap="square">
            <a:spAutoFit/>
          </a:bodyPr>
          <a:lstStyle/>
          <a:p>
            <a:r>
              <a:rPr lang="en-US" b="0" i="0" u="sng" dirty="0">
                <a:solidFill>
                  <a:srgbClr val="CD4631"/>
                </a:solidFill>
                <a:effectLst/>
                <a:latin typeface="Circe"/>
                <a:hlinkClick r:id="rId2"/>
              </a:rPr>
              <a:t>Henri Mounier</a:t>
            </a:r>
            <a:endParaRPr lang="en-UA" dirty="0"/>
          </a:p>
        </p:txBody>
      </p:sp>
      <p:sp>
        <p:nvSpPr>
          <p:cNvPr id="20" name="TextBox 19">
            <a:extLst>
              <a:ext uri="{FF2B5EF4-FFF2-40B4-BE49-F238E27FC236}">
                <a16:creationId xmlns:a16="http://schemas.microsoft.com/office/drawing/2014/main" id="{D704AEE3-80F8-5D32-4C9B-6BAE4D0C838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8975 грн</a:t>
            </a:r>
            <a:endParaRPr lang="en-UA" sz="2000" b="1" dirty="0"/>
          </a:p>
        </p:txBody>
      </p:sp>
      <p:pic>
        <p:nvPicPr>
          <p:cNvPr id="20482" name="Picture 2" descr="Коньяк Маркіз де Лафайет / Marquis de La Fayette, Extra Carafe, 40%, 0.7л">
            <a:extLst>
              <a:ext uri="{FF2B5EF4-FFF2-40B4-BE49-F238E27FC236}">
                <a16:creationId xmlns:a16="http://schemas.microsoft.com/office/drawing/2014/main" id="{55A28E84-74F3-A001-CB3E-53F1B06454F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1532" b="99099" l="2806" r="97395">
                        <a14:foregroundMark x1="18637" y1="42793" x2="25050" y2="75526"/>
                        <a14:foregroundMark x1="8016" y1="89339" x2="40281" y2="93243"/>
                        <a14:foregroundMark x1="40281" y1="93243" x2="52505" y2="92342"/>
                        <a14:foregroundMark x1="52505" y1="92342" x2="56513" y2="92943"/>
                        <a14:foregroundMark x1="11022" y1="94895" x2="38677" y2="96847"/>
                        <a14:foregroundMark x1="5812" y1="94895" x2="9820" y2="69069"/>
                        <a14:foregroundMark x1="3808" y1="89489" x2="3006" y2="35736"/>
                        <a14:foregroundMark x1="76553" y1="52703" x2="74148" y2="34985"/>
                        <a14:foregroundMark x1="65731" y1="32282" x2="70942" y2="38739"/>
                        <a14:foregroundMark x1="70942" y1="38739" x2="72946" y2="46096"/>
                        <a14:foregroundMark x1="72946" y1="46096" x2="70741" y2="53604"/>
                        <a14:foregroundMark x1="70741" y1="53604" x2="65130" y2="56306"/>
                        <a14:foregroundMark x1="61323" y1="50300" x2="69339" y2="46096"/>
                        <a14:foregroundMark x1="69339" y1="46096" x2="71343" y2="42943"/>
                        <a14:foregroundMark x1="70341" y1="52553" x2="85772" y2="51351"/>
                        <a14:foregroundMark x1="85170" y1="50751" x2="73547" y2="42192"/>
                        <a14:foregroundMark x1="72745" y1="47598" x2="66333" y2="49850"/>
                        <a14:foregroundMark x1="58317" y1="51051" x2="66333" y2="48949"/>
                        <a14:foregroundMark x1="76754" y1="39189" x2="79158" y2="39339"/>
                        <a14:foregroundMark x1="79158" y1="39489" x2="81563" y2="39489"/>
                        <a14:foregroundMark x1="93788" y1="66366" x2="95992" y2="57808"/>
                        <a14:foregroundMark x1="78758" y1="54054" x2="74349" y2="43694"/>
                        <a14:foregroundMark x1="77956" y1="48048" x2="85170" y2="52553"/>
                        <a14:foregroundMark x1="85170" y1="52553" x2="83768" y2="50901"/>
                        <a14:foregroundMark x1="61323" y1="96396" x2="72144" y2="96547"/>
                        <a14:foregroundMark x1="72144" y1="96547" x2="80561" y2="96246"/>
                        <a14:foregroundMark x1="61723" y1="98498" x2="79760" y2="97447"/>
                        <a14:foregroundMark x1="94188" y1="76426" x2="94990" y2="74174"/>
                        <a14:foregroundMark x1="94188" y1="74775" x2="96393" y2="68168"/>
                        <a14:foregroundMark x1="92585" y1="81832" x2="97595" y2="67417"/>
                        <a14:foregroundMark x1="97595" y1="67417" x2="97595" y2="67417"/>
                        <a14:foregroundMark x1="64729" y1="97898" x2="74148" y2="97297"/>
                        <a14:foregroundMark x1="74148" y1="97297" x2="83166" y2="98198"/>
                        <a14:foregroundMark x1="67335" y1="98649" x2="67335" y2="98649"/>
                        <a14:foregroundMark x1="68136" y1="98799" x2="78758" y2="99099"/>
                        <a14:foregroundMark x1="78758" y1="99099" x2="81563" y2="98949"/>
                      </a14:backgroundRemoval>
                    </a14:imgEffect>
                  </a14:imgLayer>
                </a14:imgProps>
              </a:ext>
              <a:ext uri="{28A0092B-C50C-407E-A947-70E740481C1C}">
                <a14:useLocalDpi xmlns:a14="http://schemas.microsoft.com/office/drawing/2010/main" val="0"/>
              </a:ext>
            </a:extLst>
          </a:blip>
          <a:srcRect t="23971"/>
          <a:stretch/>
        </p:blipFill>
        <p:spPr bwMode="auto">
          <a:xfrm>
            <a:off x="231228" y="1747251"/>
            <a:ext cx="3134608" cy="318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073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08B4-71AC-234D-1BE4-5FCB1FFA51E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FB1CD04-24A2-A255-8338-2335B3334A1F}"/>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Pringles» </a:t>
            </a:r>
            <a:r>
              <a:rPr lang="uk-UA" b="1" i="0" dirty="0">
                <a:solidFill>
                  <a:srgbClr val="000000"/>
                </a:solidFill>
                <a:effectLst/>
                <a:latin typeface="Stratos LC Web"/>
              </a:rPr>
              <a:t>Оригінал</a:t>
            </a:r>
          </a:p>
        </p:txBody>
      </p:sp>
      <p:sp>
        <p:nvSpPr>
          <p:cNvPr id="7" name="TextBox 6">
            <a:extLst>
              <a:ext uri="{FF2B5EF4-FFF2-40B4-BE49-F238E27FC236}">
                <a16:creationId xmlns:a16="http://schemas.microsoft.com/office/drawing/2014/main" id="{68F1E57F-E957-7DCC-F64F-3DD894BBF698}"/>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165 г</a:t>
            </a:r>
            <a:endParaRPr lang="en-UA" dirty="0"/>
          </a:p>
        </p:txBody>
      </p:sp>
      <p:sp>
        <p:nvSpPr>
          <p:cNvPr id="9" name="TextBox 8">
            <a:extLst>
              <a:ext uri="{FF2B5EF4-FFF2-40B4-BE49-F238E27FC236}">
                <a16:creationId xmlns:a16="http://schemas.microsoft.com/office/drawing/2014/main" id="{2FB33E5D-18CA-72B1-1CAF-9E3B7A8D2995}"/>
              </a:ext>
            </a:extLst>
          </p:cNvPr>
          <p:cNvSpPr txBox="1"/>
          <p:nvPr/>
        </p:nvSpPr>
        <p:spPr>
          <a:xfrm>
            <a:off x="3615284" y="1764167"/>
            <a:ext cx="8576716" cy="1323439"/>
          </a:xfrm>
          <a:prstGeom prst="rect">
            <a:avLst/>
          </a:prstGeom>
          <a:noFill/>
        </p:spPr>
        <p:txBody>
          <a:bodyPr wrap="square">
            <a:spAutoFit/>
          </a:bodyPr>
          <a:lstStyle/>
          <a:p>
            <a:r>
              <a:rPr lang="uk-UA" sz="1600" b="0" i="0" dirty="0">
                <a:solidFill>
                  <a:srgbClr val="444444"/>
                </a:solidFill>
                <a:effectLst/>
                <a:latin typeface="Stratos LC Web"/>
              </a:rPr>
              <a:t>Легендарні </a:t>
            </a:r>
            <a:r>
              <a:rPr lang="en-US" sz="1600" b="0" i="0" dirty="0">
                <a:solidFill>
                  <a:srgbClr val="444444"/>
                </a:solidFill>
                <a:effectLst/>
                <a:latin typeface="Stratos LC Web"/>
              </a:rPr>
              <a:t>Pringles Original </a:t>
            </a:r>
            <a:r>
              <a:rPr lang="uk-UA" sz="1600" b="0" i="0" dirty="0">
                <a:solidFill>
                  <a:srgbClr val="444444"/>
                </a:solidFill>
                <a:effectLst/>
                <a:latin typeface="Stratos LC Web"/>
              </a:rPr>
              <a:t>з класичним смаком смаженої солоної картоплі стануть справжньою знахідкою для любителів світлих сортів пива. Фірмовою особливістю </a:t>
            </a:r>
            <a:r>
              <a:rPr lang="en-US" sz="1600" b="0" i="0" dirty="0">
                <a:solidFill>
                  <a:srgbClr val="444444"/>
                </a:solidFill>
                <a:effectLst/>
                <a:latin typeface="Stratos LC Web"/>
              </a:rPr>
              <a:t>Pringles </a:t>
            </a:r>
            <a:r>
              <a:rPr lang="uk-UA" sz="1600" b="0" i="0" dirty="0">
                <a:solidFill>
                  <a:srgbClr val="444444"/>
                </a:solidFill>
                <a:effectLst/>
                <a:latin typeface="Stratos LC Web"/>
              </a:rPr>
              <a:t>є тверда картонна упаковка з кришкою. По-перше, вона надійно захищає чіпси від пошкоджень. По-друге, якщо відчуття голоду зникло раніше, ніж закінчилися чіпси, коробку завжди можна закрити кришкою і залишити до наступного зручного моменту.</a:t>
            </a:r>
            <a:endParaRPr lang="en-UA" sz="1600" dirty="0"/>
          </a:p>
        </p:txBody>
      </p:sp>
      <p:sp>
        <p:nvSpPr>
          <p:cNvPr id="10" name="TextBox 9">
            <a:extLst>
              <a:ext uri="{FF2B5EF4-FFF2-40B4-BE49-F238E27FC236}">
                <a16:creationId xmlns:a16="http://schemas.microsoft.com/office/drawing/2014/main" id="{5B815363-1F50-A637-92A3-963BDC00A952}"/>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59A105B9-C1F5-66CB-A860-ADF376418FC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157.50 грн</a:t>
            </a:r>
            <a:endParaRPr lang="en-UA" sz="2000" b="1" dirty="0"/>
          </a:p>
        </p:txBody>
      </p:sp>
      <p:pic>
        <p:nvPicPr>
          <p:cNvPr id="8" name="Picture 7">
            <a:extLst>
              <a:ext uri="{FF2B5EF4-FFF2-40B4-BE49-F238E27FC236}">
                <a16:creationId xmlns:a16="http://schemas.microsoft.com/office/drawing/2014/main" id="{2394E1A9-8FB3-7F3D-B9A4-FB0D0582C2D0}"/>
              </a:ext>
            </a:extLst>
          </p:cNvPr>
          <p:cNvPicPr>
            <a:picLocks noChangeAspect="1"/>
          </p:cNvPicPr>
          <p:nvPr/>
        </p:nvPicPr>
        <p:blipFill>
          <a:blip r:embed="rId2"/>
          <a:srcRect r="29145"/>
          <a:stretch/>
        </p:blipFill>
        <p:spPr>
          <a:xfrm>
            <a:off x="-1407578" y="0"/>
            <a:ext cx="4401149" cy="6858000"/>
          </a:xfrm>
          <a:prstGeom prst="rect">
            <a:avLst/>
          </a:prstGeom>
        </p:spPr>
      </p:pic>
    </p:spTree>
    <p:extLst>
      <p:ext uri="{BB962C8B-B14F-4D97-AF65-F5344CB8AC3E}">
        <p14:creationId xmlns:p14="http://schemas.microsoft.com/office/powerpoint/2010/main" val="423899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9DB64-181A-53D9-69B6-57D440197A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F6947C-AEF0-4F45-4B93-A0010C710BD3}"/>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Pringles» </a:t>
            </a:r>
            <a:r>
              <a:rPr lang="uk-UA" b="1" i="0" dirty="0">
                <a:solidFill>
                  <a:srgbClr val="000000"/>
                </a:solidFill>
                <a:effectLst/>
                <a:latin typeface="Stratos LC Web"/>
              </a:rPr>
              <a:t>зі смаком сметани та цибулі</a:t>
            </a:r>
          </a:p>
        </p:txBody>
      </p:sp>
      <p:sp>
        <p:nvSpPr>
          <p:cNvPr id="7" name="TextBox 6">
            <a:extLst>
              <a:ext uri="{FF2B5EF4-FFF2-40B4-BE49-F238E27FC236}">
                <a16:creationId xmlns:a16="http://schemas.microsoft.com/office/drawing/2014/main" id="{2417ECB4-29F4-571F-A8A4-127CD95CA9E2}"/>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165 г</a:t>
            </a:r>
            <a:endParaRPr lang="en-UA" dirty="0"/>
          </a:p>
        </p:txBody>
      </p:sp>
      <p:sp>
        <p:nvSpPr>
          <p:cNvPr id="9" name="TextBox 8">
            <a:extLst>
              <a:ext uri="{FF2B5EF4-FFF2-40B4-BE49-F238E27FC236}">
                <a16:creationId xmlns:a16="http://schemas.microsoft.com/office/drawing/2014/main" id="{BC2F1AE6-5449-CE24-B145-80DFD4C2EECD}"/>
              </a:ext>
            </a:extLst>
          </p:cNvPr>
          <p:cNvSpPr txBox="1"/>
          <p:nvPr/>
        </p:nvSpPr>
        <p:spPr>
          <a:xfrm>
            <a:off x="3615284" y="1764167"/>
            <a:ext cx="8054202" cy="1569660"/>
          </a:xfrm>
          <a:prstGeom prst="rect">
            <a:avLst/>
          </a:prstGeom>
          <a:noFill/>
        </p:spPr>
        <p:txBody>
          <a:bodyPr wrap="square">
            <a:spAutoFit/>
          </a:bodyPr>
          <a:lstStyle/>
          <a:p>
            <a:r>
              <a:rPr lang="uk-UA" sz="1600" b="0" i="0" dirty="0">
                <a:solidFill>
                  <a:srgbClr val="444444"/>
                </a:solidFill>
                <a:effectLst/>
                <a:latin typeface="Stratos LC Web"/>
              </a:rPr>
              <a:t>Ніжні картопляні чіпси зі смаком цибулі та сметани відмінно поєднуються зі світлими сортами пива. </a:t>
            </a:r>
            <a:r>
              <a:rPr lang="en-US" sz="1600" b="0" i="0" dirty="0">
                <a:solidFill>
                  <a:srgbClr val="444444"/>
                </a:solidFill>
                <a:effectLst/>
                <a:latin typeface="Stratos LC Web"/>
              </a:rPr>
              <a:t>Pringles </a:t>
            </a:r>
            <a:r>
              <a:rPr lang="uk-UA" sz="1600" b="0" i="0" dirty="0">
                <a:solidFill>
                  <a:srgbClr val="444444"/>
                </a:solidFill>
                <a:effectLst/>
                <a:latin typeface="Stratos LC Web"/>
              </a:rPr>
              <a:t>ледь не єдині чіпси у світі, в яких всі пластинки мають майже однаковий розмір і практично ніколи не бувають розкришеними. Фірмовою особливістю цієї марки є тверда картонна упаковка з кришкою. Вона надійно захищає чіпси від пошкоджень. А якщо відчуття голоду зникло раніше, ніж закінчилися чіпси, коробку завжди можна закрити кришкою і залишити до наступного зручного моменту.</a:t>
            </a:r>
            <a:endParaRPr lang="en-UA" sz="1600" dirty="0"/>
          </a:p>
        </p:txBody>
      </p:sp>
      <p:sp>
        <p:nvSpPr>
          <p:cNvPr id="10" name="TextBox 9">
            <a:extLst>
              <a:ext uri="{FF2B5EF4-FFF2-40B4-BE49-F238E27FC236}">
                <a16:creationId xmlns:a16="http://schemas.microsoft.com/office/drawing/2014/main" id="{0F2F0E83-4E5F-C546-F57F-51408F98C40C}"/>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ED5B333A-25DB-E2B1-ECC7-FE0C0E350CA3}"/>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157.50 грн</a:t>
            </a:r>
            <a:endParaRPr lang="en-UA" sz="2000" b="1" dirty="0"/>
          </a:p>
        </p:txBody>
      </p:sp>
      <p:pic>
        <p:nvPicPr>
          <p:cNvPr id="10242" name="Picture 2" descr="Чіпси «Pringles» зі смаком сметани та цибулі, 165г">
            <a:extLst>
              <a:ext uri="{FF2B5EF4-FFF2-40B4-BE49-F238E27FC236}">
                <a16:creationId xmlns:a16="http://schemas.microsoft.com/office/drawing/2014/main" id="{583FE33F-2E39-9120-ADC4-D2C71A475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048" y="-87086"/>
            <a:ext cx="4892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16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8FCC7-04CE-8993-DA22-8BE20A628C7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7C2753-F5B2-951A-3406-FE04147A293C}"/>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Pringles» </a:t>
            </a:r>
            <a:r>
              <a:rPr lang="uk-UA" b="1" i="0" dirty="0">
                <a:solidFill>
                  <a:srgbClr val="000000"/>
                </a:solidFill>
                <a:effectLst/>
                <a:latin typeface="Stratos LC Web"/>
              </a:rPr>
              <a:t>зі смаком паприки</a:t>
            </a:r>
          </a:p>
        </p:txBody>
      </p:sp>
      <p:sp>
        <p:nvSpPr>
          <p:cNvPr id="7" name="TextBox 6">
            <a:extLst>
              <a:ext uri="{FF2B5EF4-FFF2-40B4-BE49-F238E27FC236}">
                <a16:creationId xmlns:a16="http://schemas.microsoft.com/office/drawing/2014/main" id="{A2298B1C-477B-1850-33F1-98D401DCFE32}"/>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165 г</a:t>
            </a:r>
            <a:endParaRPr lang="en-UA" dirty="0"/>
          </a:p>
        </p:txBody>
      </p:sp>
      <p:sp>
        <p:nvSpPr>
          <p:cNvPr id="9" name="TextBox 8">
            <a:extLst>
              <a:ext uri="{FF2B5EF4-FFF2-40B4-BE49-F238E27FC236}">
                <a16:creationId xmlns:a16="http://schemas.microsoft.com/office/drawing/2014/main" id="{925950BD-2135-29C1-F19B-46B18D8CD251}"/>
              </a:ext>
            </a:extLst>
          </p:cNvPr>
          <p:cNvSpPr txBox="1"/>
          <p:nvPr/>
        </p:nvSpPr>
        <p:spPr>
          <a:xfrm>
            <a:off x="3615284" y="1764167"/>
            <a:ext cx="8054202" cy="1323439"/>
          </a:xfrm>
          <a:prstGeom prst="rect">
            <a:avLst/>
          </a:prstGeom>
          <a:noFill/>
        </p:spPr>
        <p:txBody>
          <a:bodyPr wrap="square">
            <a:spAutoFit/>
          </a:bodyPr>
          <a:lstStyle/>
          <a:p>
            <a:r>
              <a:rPr lang="uk-UA" sz="1600" b="0" i="0" dirty="0">
                <a:solidFill>
                  <a:srgbClr val="444444"/>
                </a:solidFill>
                <a:effectLst/>
                <a:latin typeface="Stratos LC Web"/>
              </a:rPr>
              <a:t>Смак картопляних чіпсів і паприки </a:t>
            </a:r>
            <a:r>
              <a:rPr lang="uk-UA" sz="1600" b="0" i="0" dirty="0" err="1">
                <a:solidFill>
                  <a:srgbClr val="444444"/>
                </a:solidFill>
                <a:effectLst/>
                <a:latin typeface="Stratos LC Web"/>
              </a:rPr>
              <a:t>оцінять</a:t>
            </a:r>
            <a:r>
              <a:rPr lang="uk-UA" sz="1600" b="0" i="0" dirty="0">
                <a:solidFill>
                  <a:srgbClr val="444444"/>
                </a:solidFill>
                <a:effectLst/>
                <a:latin typeface="Stratos LC Web"/>
              </a:rPr>
              <a:t> любителі пряних страв. Така закуска ідеально доповнить смак світлого пива. Фірмовою особливістю </a:t>
            </a:r>
            <a:r>
              <a:rPr lang="en-US" sz="1600" b="0" i="0" dirty="0">
                <a:solidFill>
                  <a:srgbClr val="444444"/>
                </a:solidFill>
                <a:effectLst/>
                <a:latin typeface="Stratos LC Web"/>
              </a:rPr>
              <a:t>Pringles </a:t>
            </a:r>
            <a:r>
              <a:rPr lang="uk-UA" sz="1600" b="0" i="0" dirty="0">
                <a:solidFill>
                  <a:srgbClr val="444444"/>
                </a:solidFill>
                <a:effectLst/>
                <a:latin typeface="Stratos LC Web"/>
              </a:rPr>
              <a:t>є тверда картонна упаковка з кришкою. По-перше, вона надійно захищає чіпси від пошкоджень. По-друге, якщо відчуття голоду зникло раніше, ніж закінчилися чіпси, коробку завжди можна закрити кришкою і залишити до наступного зручного моменту.</a:t>
            </a:r>
            <a:endParaRPr lang="en-UA" sz="1600" dirty="0"/>
          </a:p>
        </p:txBody>
      </p:sp>
      <p:sp>
        <p:nvSpPr>
          <p:cNvPr id="10" name="TextBox 9">
            <a:extLst>
              <a:ext uri="{FF2B5EF4-FFF2-40B4-BE49-F238E27FC236}">
                <a16:creationId xmlns:a16="http://schemas.microsoft.com/office/drawing/2014/main" id="{7D69EFD1-2573-F53E-5E83-28BFF8668723}"/>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E784F4A7-51AE-FE28-81AA-56CCCBCBE735}"/>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157.50 грн</a:t>
            </a:r>
            <a:endParaRPr lang="en-UA" sz="2000" b="1" dirty="0"/>
          </a:p>
        </p:txBody>
      </p:sp>
      <p:pic>
        <p:nvPicPr>
          <p:cNvPr id="12290" name="Picture 2" descr="Чіпси «Pringles» зі смаком паприки, 165г">
            <a:extLst>
              <a:ext uri="{FF2B5EF4-FFF2-40B4-BE49-F238E27FC236}">
                <a16:creationId xmlns:a16="http://schemas.microsoft.com/office/drawing/2014/main" id="{2CC44374-22AC-A1F2-F540-16C9AAE45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965" y="0"/>
            <a:ext cx="4892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6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65D6B-F970-CECF-8034-7AE36E67AF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FC6DD-3FE0-C1E2-5BA6-112D333F7E84}"/>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Pringles» </a:t>
            </a:r>
            <a:r>
              <a:rPr lang="uk-UA" b="1" i="0" dirty="0">
                <a:solidFill>
                  <a:srgbClr val="000000"/>
                </a:solidFill>
                <a:effectLst/>
                <a:latin typeface="Stratos LC Web"/>
              </a:rPr>
              <a:t>зі смаком сиру</a:t>
            </a:r>
          </a:p>
        </p:txBody>
      </p:sp>
      <p:sp>
        <p:nvSpPr>
          <p:cNvPr id="7" name="TextBox 6">
            <a:extLst>
              <a:ext uri="{FF2B5EF4-FFF2-40B4-BE49-F238E27FC236}">
                <a16:creationId xmlns:a16="http://schemas.microsoft.com/office/drawing/2014/main" id="{9C9E2E1C-6038-FDB3-7E2E-A4BD16EDB4CE}"/>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165 г</a:t>
            </a:r>
            <a:endParaRPr lang="en-UA" dirty="0"/>
          </a:p>
        </p:txBody>
      </p:sp>
      <p:sp>
        <p:nvSpPr>
          <p:cNvPr id="9" name="TextBox 8">
            <a:extLst>
              <a:ext uri="{FF2B5EF4-FFF2-40B4-BE49-F238E27FC236}">
                <a16:creationId xmlns:a16="http://schemas.microsoft.com/office/drawing/2014/main" id="{EB66B909-127A-665A-601D-B336DD26CAD9}"/>
              </a:ext>
            </a:extLst>
          </p:cNvPr>
          <p:cNvSpPr txBox="1"/>
          <p:nvPr/>
        </p:nvSpPr>
        <p:spPr>
          <a:xfrm>
            <a:off x="3615284" y="1764167"/>
            <a:ext cx="8054202" cy="1569660"/>
          </a:xfrm>
          <a:prstGeom prst="rect">
            <a:avLst/>
          </a:prstGeom>
          <a:noFill/>
        </p:spPr>
        <p:txBody>
          <a:bodyPr wrap="square">
            <a:spAutoFit/>
          </a:bodyPr>
          <a:lstStyle/>
          <a:p>
            <a:r>
              <a:rPr lang="uk-UA" sz="1600" b="0" i="0" dirty="0">
                <a:solidFill>
                  <a:srgbClr val="444444"/>
                </a:solidFill>
                <a:effectLst/>
                <a:latin typeface="Stratos LC Web"/>
              </a:rPr>
              <a:t>Злегка пікантний сирний смак картопляних чіпсів </a:t>
            </a:r>
            <a:r>
              <a:rPr lang="en-US" sz="1600" b="0" i="0" dirty="0">
                <a:solidFill>
                  <a:srgbClr val="444444"/>
                </a:solidFill>
                <a:effectLst/>
                <a:latin typeface="Stratos LC Web"/>
              </a:rPr>
              <a:t>Pringles Cheesy Cheese </a:t>
            </a:r>
            <a:r>
              <a:rPr lang="uk-UA" sz="1600" b="0" i="0" dirty="0">
                <a:solidFill>
                  <a:srgbClr val="444444"/>
                </a:solidFill>
                <a:effectLst/>
                <a:latin typeface="Stratos LC Web"/>
              </a:rPr>
              <a:t>якнайкраще </a:t>
            </a:r>
            <a:r>
              <a:rPr lang="uk-UA" sz="1600" b="0" i="0" dirty="0" err="1">
                <a:solidFill>
                  <a:srgbClr val="444444"/>
                </a:solidFill>
                <a:effectLst/>
                <a:latin typeface="Stratos LC Web"/>
              </a:rPr>
              <a:t>підійде</a:t>
            </a:r>
            <a:r>
              <a:rPr lang="uk-UA" sz="1600" b="0" i="0" dirty="0">
                <a:solidFill>
                  <a:srgbClr val="444444"/>
                </a:solidFill>
                <a:effectLst/>
                <a:latin typeface="Stratos LC Web"/>
              </a:rPr>
              <a:t> до світлих сортів пива. </a:t>
            </a:r>
            <a:r>
              <a:rPr lang="en-US" sz="1600" b="0" i="0" dirty="0">
                <a:solidFill>
                  <a:srgbClr val="444444"/>
                </a:solidFill>
                <a:effectLst/>
                <a:latin typeface="Stratos LC Web"/>
              </a:rPr>
              <a:t>Pringles </a:t>
            </a:r>
            <a:r>
              <a:rPr lang="uk-UA" sz="1600" b="0" i="0" dirty="0">
                <a:solidFill>
                  <a:srgbClr val="444444"/>
                </a:solidFill>
                <a:effectLst/>
                <a:latin typeface="Stratos LC Web"/>
              </a:rPr>
              <a:t>ледь не єдині чіпси у світі, в яких всі пластинки мають майже однаковий розмір і практично ніколи не бувають розкришеними. Фірмовою особливістю цієї марки є тверда картонна упаковка з кришкою. Вона надійно захищає чіпси від пошкоджень. А якщо відчуття голоду зникло раніше, ніж закінчилися чіпси, коробку завжди можна закрити кришкою і залишити до наступного зручного моменту.</a:t>
            </a:r>
            <a:endParaRPr lang="en-UA" sz="1600" dirty="0"/>
          </a:p>
        </p:txBody>
      </p:sp>
      <p:sp>
        <p:nvSpPr>
          <p:cNvPr id="10" name="TextBox 9">
            <a:extLst>
              <a:ext uri="{FF2B5EF4-FFF2-40B4-BE49-F238E27FC236}">
                <a16:creationId xmlns:a16="http://schemas.microsoft.com/office/drawing/2014/main" id="{D0D71CE0-ED0F-C680-BD75-A5D4F9C52146}"/>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E93544AC-42F7-E337-07B3-527BC2C77335}"/>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157.50 грн</a:t>
            </a:r>
            <a:endParaRPr lang="en-UA" sz="2000" b="1" dirty="0"/>
          </a:p>
        </p:txBody>
      </p:sp>
      <p:pic>
        <p:nvPicPr>
          <p:cNvPr id="14338" name="Picture 2" descr="Чіпси «Pringles» зі смаком сиру, 165г">
            <a:extLst>
              <a:ext uri="{FF2B5EF4-FFF2-40B4-BE49-F238E27FC236}">
                <a16:creationId xmlns:a16="http://schemas.microsoft.com/office/drawing/2014/main" id="{082A3B72-3012-63FF-75E3-B4AE0A36F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09" y="0"/>
            <a:ext cx="4892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96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E1B88-6CDC-0BC9-3BDF-39871F8F062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39F3F2C-6C35-5FB5-4998-10AFD8CD6274}"/>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кукурудзяні «</a:t>
            </a:r>
            <a:r>
              <a:rPr lang="en-US" b="1" i="0" dirty="0">
                <a:solidFill>
                  <a:srgbClr val="000000"/>
                </a:solidFill>
                <a:effectLst/>
                <a:latin typeface="Stratos LC Web"/>
              </a:rPr>
              <a:t>Doritos» </a:t>
            </a:r>
            <a:r>
              <a:rPr lang="uk-UA" b="1" i="0" dirty="0">
                <a:solidFill>
                  <a:srgbClr val="000000"/>
                </a:solidFill>
                <a:effectLst/>
                <a:latin typeface="Stratos LC Web"/>
              </a:rPr>
              <a:t>зі смаком гострого перцю</a:t>
            </a:r>
          </a:p>
        </p:txBody>
      </p:sp>
      <p:sp>
        <p:nvSpPr>
          <p:cNvPr id="7" name="TextBox 6">
            <a:extLst>
              <a:ext uri="{FF2B5EF4-FFF2-40B4-BE49-F238E27FC236}">
                <a16:creationId xmlns:a16="http://schemas.microsoft.com/office/drawing/2014/main" id="{CDFA081B-B0C4-5B0E-91AB-D32A02A275A3}"/>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100 г</a:t>
            </a:r>
            <a:endParaRPr lang="en-UA" dirty="0"/>
          </a:p>
        </p:txBody>
      </p:sp>
      <p:sp>
        <p:nvSpPr>
          <p:cNvPr id="9" name="TextBox 8">
            <a:extLst>
              <a:ext uri="{FF2B5EF4-FFF2-40B4-BE49-F238E27FC236}">
                <a16:creationId xmlns:a16="http://schemas.microsoft.com/office/drawing/2014/main" id="{B934B055-9B8A-3992-B09C-366BDA8523F5}"/>
              </a:ext>
            </a:extLst>
          </p:cNvPr>
          <p:cNvSpPr txBox="1"/>
          <p:nvPr/>
        </p:nvSpPr>
        <p:spPr>
          <a:xfrm>
            <a:off x="3615284" y="1764167"/>
            <a:ext cx="8054202" cy="584775"/>
          </a:xfrm>
          <a:prstGeom prst="rect">
            <a:avLst/>
          </a:prstGeom>
          <a:noFill/>
        </p:spPr>
        <p:txBody>
          <a:bodyPr wrap="square">
            <a:spAutoFit/>
          </a:bodyPr>
          <a:lstStyle/>
          <a:p>
            <a:r>
              <a:rPr lang="uk-UA" sz="1600" b="0" i="0" dirty="0">
                <a:solidFill>
                  <a:srgbClr val="444444"/>
                </a:solidFill>
                <a:effectLst/>
                <a:latin typeface="Stratos LC Web"/>
              </a:rPr>
              <a:t>Кукурудзяні чіпси найвищої якості зі смаком гострого перцю для ваших яскравих вечорів! </a:t>
            </a:r>
            <a:r>
              <a:rPr lang="en-US" sz="1600" b="0" i="0" dirty="0">
                <a:solidFill>
                  <a:srgbClr val="444444"/>
                </a:solidFill>
                <a:effectLst/>
                <a:latin typeface="Stratos LC Web"/>
              </a:rPr>
              <a:t>Doritos </a:t>
            </a:r>
            <a:r>
              <a:rPr lang="uk-UA" sz="1600" b="0" i="0" dirty="0">
                <a:solidFill>
                  <a:srgbClr val="444444"/>
                </a:solidFill>
                <a:effectLst/>
                <a:latin typeface="Stratos LC Web"/>
              </a:rPr>
              <a:t>наче створені для сміливих та креативних!</a:t>
            </a:r>
            <a:endParaRPr lang="en-UA" sz="1600" dirty="0"/>
          </a:p>
        </p:txBody>
      </p:sp>
      <p:sp>
        <p:nvSpPr>
          <p:cNvPr id="10" name="TextBox 9">
            <a:extLst>
              <a:ext uri="{FF2B5EF4-FFF2-40B4-BE49-F238E27FC236}">
                <a16:creationId xmlns:a16="http://schemas.microsoft.com/office/drawing/2014/main" id="{336A25A4-FDC2-9A34-4B05-D68E3F567FAE}"/>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AA05F2BB-D061-D3EB-47CA-75412C40AA99}"/>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68</a:t>
            </a:r>
            <a:r>
              <a:rPr lang="uk-UA" sz="2000" b="1" i="0" dirty="0">
                <a:solidFill>
                  <a:srgbClr val="2A2731"/>
                </a:solidFill>
                <a:effectLst/>
                <a:latin typeface="proxima-nova"/>
              </a:rPr>
              <a:t>.50 грн</a:t>
            </a:r>
            <a:endParaRPr lang="en-UA" sz="2000" b="1" dirty="0"/>
          </a:p>
        </p:txBody>
      </p:sp>
      <p:pic>
        <p:nvPicPr>
          <p:cNvPr id="16386" name="Picture 2" descr="Чіпси кукурудзяні «Doritos» зі смаком гострого перцю, 100г">
            <a:extLst>
              <a:ext uri="{FF2B5EF4-FFF2-40B4-BE49-F238E27FC236}">
                <a16:creationId xmlns:a16="http://schemas.microsoft.com/office/drawing/2014/main" id="{9A317EAF-C116-84E0-BF33-341D378A1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3" y="1240935"/>
            <a:ext cx="2858151" cy="400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94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531FD-CE8F-4F72-D94A-0B61B20C43E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54F74D4-7504-5FD7-F09C-FC2FC91344FE}"/>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Lays» </a:t>
            </a:r>
            <a:r>
              <a:rPr lang="uk-UA" b="1" i="0" dirty="0">
                <a:solidFill>
                  <a:srgbClr val="000000"/>
                </a:solidFill>
                <a:effectLst/>
                <a:latin typeface="Stratos LC Web"/>
              </a:rPr>
              <a:t>зі смаком сиру</a:t>
            </a:r>
          </a:p>
        </p:txBody>
      </p:sp>
      <p:sp>
        <p:nvSpPr>
          <p:cNvPr id="7" name="TextBox 6">
            <a:extLst>
              <a:ext uri="{FF2B5EF4-FFF2-40B4-BE49-F238E27FC236}">
                <a16:creationId xmlns:a16="http://schemas.microsoft.com/office/drawing/2014/main" id="{FE3E0F8C-0431-80ED-A38D-1702918E732C}"/>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120 г</a:t>
            </a:r>
            <a:endParaRPr lang="en-UA" dirty="0"/>
          </a:p>
        </p:txBody>
      </p:sp>
      <p:sp>
        <p:nvSpPr>
          <p:cNvPr id="9" name="TextBox 8">
            <a:extLst>
              <a:ext uri="{FF2B5EF4-FFF2-40B4-BE49-F238E27FC236}">
                <a16:creationId xmlns:a16="http://schemas.microsoft.com/office/drawing/2014/main" id="{ED880140-075C-9153-E9F5-24D7D54F8416}"/>
              </a:ext>
            </a:extLst>
          </p:cNvPr>
          <p:cNvSpPr txBox="1"/>
          <p:nvPr/>
        </p:nvSpPr>
        <p:spPr>
          <a:xfrm>
            <a:off x="3615284" y="1764167"/>
            <a:ext cx="8054202" cy="1323439"/>
          </a:xfrm>
          <a:prstGeom prst="rect">
            <a:avLst/>
          </a:prstGeom>
          <a:noFill/>
        </p:spPr>
        <p:txBody>
          <a:bodyPr wrap="square">
            <a:spAutoFit/>
          </a:bodyPr>
          <a:lstStyle/>
          <a:p>
            <a:r>
              <a:rPr lang="uk-UA" sz="1600" b="0" i="0" dirty="0">
                <a:solidFill>
                  <a:srgbClr val="444444"/>
                </a:solidFill>
                <a:effectLst/>
                <a:latin typeface="Stratos LC Web"/>
              </a:rPr>
              <a:t>Чіпси зі смаком сиру виготовлені з натуральної картоплі з додаванням спецій. Це універсальний </a:t>
            </a:r>
            <a:r>
              <a:rPr lang="uk-UA" sz="1600" b="0" i="0" dirty="0" err="1">
                <a:solidFill>
                  <a:srgbClr val="444444"/>
                </a:solidFill>
                <a:effectLst/>
                <a:latin typeface="Stratos LC Web"/>
              </a:rPr>
              <a:t>снек</a:t>
            </a:r>
            <a:r>
              <a:rPr lang="uk-UA" sz="1600" b="0" i="0" dirty="0">
                <a:solidFill>
                  <a:srgbClr val="444444"/>
                </a:solidFill>
                <a:effectLst/>
                <a:latin typeface="Stratos LC Web"/>
              </a:rPr>
              <a:t> з солодкувато-солоним смаком, ніжною </a:t>
            </a:r>
            <a:r>
              <a:rPr lang="uk-UA" sz="1600" b="0" i="0" dirty="0" err="1">
                <a:solidFill>
                  <a:srgbClr val="444444"/>
                </a:solidFill>
                <a:effectLst/>
                <a:latin typeface="Stratos LC Web"/>
              </a:rPr>
              <a:t>кислинкою</a:t>
            </a:r>
            <a:r>
              <a:rPr lang="uk-UA" sz="1600" b="0" i="0" dirty="0">
                <a:solidFill>
                  <a:srgbClr val="444444"/>
                </a:solidFill>
                <a:effectLst/>
                <a:latin typeface="Stratos LC Web"/>
              </a:rPr>
              <a:t> і вершковими відтінками. Така апетитна хрустка закуска пасуватиме абсолютно до будь-якого сорту пива і до багатьох безалкогольних напоїв, однак особливо добре поєднуватиметься зі світлими нейтральними </a:t>
            </a:r>
            <a:r>
              <a:rPr lang="uk-UA" sz="1600" b="0" i="0" dirty="0" err="1">
                <a:solidFill>
                  <a:srgbClr val="444444"/>
                </a:solidFill>
                <a:effectLst/>
                <a:latin typeface="Stratos LC Web"/>
              </a:rPr>
              <a:t>лагерами</a:t>
            </a:r>
            <a:r>
              <a:rPr lang="uk-UA" sz="1600" b="0" i="0" dirty="0">
                <a:solidFill>
                  <a:srgbClr val="444444"/>
                </a:solidFill>
                <a:effectLst/>
                <a:latin typeface="Stratos LC Web"/>
              </a:rPr>
              <a:t>.</a:t>
            </a:r>
            <a:endParaRPr lang="en-UA" sz="1600" dirty="0"/>
          </a:p>
        </p:txBody>
      </p:sp>
      <p:sp>
        <p:nvSpPr>
          <p:cNvPr id="10" name="TextBox 9">
            <a:extLst>
              <a:ext uri="{FF2B5EF4-FFF2-40B4-BE49-F238E27FC236}">
                <a16:creationId xmlns:a16="http://schemas.microsoft.com/office/drawing/2014/main" id="{4079C0C1-18F8-579B-BACD-C7B4DA02BFAA}"/>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862FE26A-BDBC-C7DC-3B81-B0B93D97AB58}"/>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80 грн</a:t>
            </a:r>
            <a:endParaRPr lang="en-UA" sz="2000" b="1" dirty="0"/>
          </a:p>
        </p:txBody>
      </p:sp>
      <p:pic>
        <p:nvPicPr>
          <p:cNvPr id="18436" name="Picture 4" descr="Чіпси «Lays» зі смаком сиру, 120г">
            <a:extLst>
              <a:ext uri="{FF2B5EF4-FFF2-40B4-BE49-F238E27FC236}">
                <a16:creationId xmlns:a16="http://schemas.microsoft.com/office/drawing/2014/main" id="{B139BC8B-8522-683E-D293-81490486D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14" y="1068934"/>
            <a:ext cx="3099481" cy="434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28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38AA6-0E4A-5713-9BC6-9D10EB988C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054B0D-9475-C109-CD8C-87105683EB2C}"/>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Lays» </a:t>
            </a:r>
            <a:r>
              <a:rPr lang="uk-UA" b="1" i="0" dirty="0">
                <a:solidFill>
                  <a:srgbClr val="000000"/>
                </a:solidFill>
                <a:effectLst/>
                <a:latin typeface="Stratos LC Web"/>
              </a:rPr>
              <a:t>зі смаком сметани з зеленню</a:t>
            </a:r>
          </a:p>
        </p:txBody>
      </p:sp>
      <p:sp>
        <p:nvSpPr>
          <p:cNvPr id="7" name="TextBox 6">
            <a:extLst>
              <a:ext uri="{FF2B5EF4-FFF2-40B4-BE49-F238E27FC236}">
                <a16:creationId xmlns:a16="http://schemas.microsoft.com/office/drawing/2014/main" id="{06CB819B-F28B-352B-2FBE-31AAB491FFDE}"/>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120 г</a:t>
            </a:r>
            <a:endParaRPr lang="en-UA" dirty="0"/>
          </a:p>
        </p:txBody>
      </p:sp>
      <p:sp>
        <p:nvSpPr>
          <p:cNvPr id="9" name="TextBox 8">
            <a:extLst>
              <a:ext uri="{FF2B5EF4-FFF2-40B4-BE49-F238E27FC236}">
                <a16:creationId xmlns:a16="http://schemas.microsoft.com/office/drawing/2014/main" id="{4080A14A-FB43-D2ED-3441-68603364D372}"/>
              </a:ext>
            </a:extLst>
          </p:cNvPr>
          <p:cNvSpPr txBox="1"/>
          <p:nvPr/>
        </p:nvSpPr>
        <p:spPr>
          <a:xfrm>
            <a:off x="3615284" y="1764167"/>
            <a:ext cx="8054202" cy="1323439"/>
          </a:xfrm>
          <a:prstGeom prst="rect">
            <a:avLst/>
          </a:prstGeom>
          <a:noFill/>
        </p:spPr>
        <p:txBody>
          <a:bodyPr wrap="square">
            <a:spAutoFit/>
          </a:bodyPr>
          <a:lstStyle/>
          <a:p>
            <a:r>
              <a:rPr lang="uk-UA" sz="1600" b="0" i="0" dirty="0">
                <a:solidFill>
                  <a:srgbClr val="444444"/>
                </a:solidFill>
                <a:effectLst/>
                <a:latin typeface="Stratos LC Web"/>
              </a:rPr>
              <a:t>Чіпси зі смаком сметани та зелені виготовлені з натуральної картоплі з додаванням спецій. Це універсальний </a:t>
            </a:r>
            <a:r>
              <a:rPr lang="uk-UA" sz="1600" b="0" i="0" dirty="0" err="1">
                <a:solidFill>
                  <a:srgbClr val="444444"/>
                </a:solidFill>
                <a:effectLst/>
                <a:latin typeface="Stratos LC Web"/>
              </a:rPr>
              <a:t>снек</a:t>
            </a:r>
            <a:r>
              <a:rPr lang="uk-UA" sz="1600" b="0" i="0" dirty="0">
                <a:solidFill>
                  <a:srgbClr val="444444"/>
                </a:solidFill>
                <a:effectLst/>
                <a:latin typeface="Stratos LC Web"/>
              </a:rPr>
              <a:t> з солодкувато-солоним смаком, ніжною </a:t>
            </a:r>
            <a:r>
              <a:rPr lang="uk-UA" sz="1600" b="0" i="0" dirty="0" err="1">
                <a:solidFill>
                  <a:srgbClr val="444444"/>
                </a:solidFill>
                <a:effectLst/>
                <a:latin typeface="Stratos LC Web"/>
              </a:rPr>
              <a:t>кислинкою</a:t>
            </a:r>
            <a:r>
              <a:rPr lang="uk-UA" sz="1600" b="0" i="0" dirty="0">
                <a:solidFill>
                  <a:srgbClr val="444444"/>
                </a:solidFill>
                <a:effectLst/>
                <a:latin typeface="Stratos LC Web"/>
              </a:rPr>
              <a:t> і відтінками ароматних трав. Така апетитна хрустка закуска пасуватиме абсолютно до будь-якого сорту пива і до багатьох безалкогольних напоїв, однак особливо добре поєднується зі світлими нейтральними </a:t>
            </a:r>
            <a:r>
              <a:rPr lang="uk-UA" sz="1600" b="0" i="0" dirty="0" err="1">
                <a:solidFill>
                  <a:srgbClr val="444444"/>
                </a:solidFill>
                <a:effectLst/>
                <a:latin typeface="Stratos LC Web"/>
              </a:rPr>
              <a:t>лагерами</a:t>
            </a:r>
            <a:r>
              <a:rPr lang="uk-UA" sz="1600" b="0" i="0" dirty="0">
                <a:solidFill>
                  <a:srgbClr val="444444"/>
                </a:solidFill>
                <a:effectLst/>
                <a:latin typeface="Stratos LC Web"/>
              </a:rPr>
              <a:t>.</a:t>
            </a:r>
            <a:endParaRPr lang="en-UA" sz="1600" dirty="0"/>
          </a:p>
        </p:txBody>
      </p:sp>
      <p:sp>
        <p:nvSpPr>
          <p:cNvPr id="10" name="TextBox 9">
            <a:extLst>
              <a:ext uri="{FF2B5EF4-FFF2-40B4-BE49-F238E27FC236}">
                <a16:creationId xmlns:a16="http://schemas.microsoft.com/office/drawing/2014/main" id="{F3CE62B9-5584-224A-60A8-C130437EF4D8}"/>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774DF9B3-1CCC-914C-7D5E-9B27FABBB756}"/>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80 грн</a:t>
            </a:r>
            <a:endParaRPr lang="en-UA" sz="2000" b="1" dirty="0"/>
          </a:p>
        </p:txBody>
      </p:sp>
      <p:pic>
        <p:nvPicPr>
          <p:cNvPr id="20482" name="Picture 2" descr="Чіпси «Lays» зі смаком сметани з зеленню, 120г">
            <a:extLst>
              <a:ext uri="{FF2B5EF4-FFF2-40B4-BE49-F238E27FC236}">
                <a16:creationId xmlns:a16="http://schemas.microsoft.com/office/drawing/2014/main" id="{9620C1D0-25ED-A38E-ED13-6EE042AF5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71" y="961855"/>
            <a:ext cx="2707595" cy="37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9604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B0B97-DEE0-1A6E-BE30-CF87AF3D56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FB436E-9C7E-53FD-E837-562965BBB851}"/>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a:t>
            </a:r>
            <a:r>
              <a:rPr lang="en-US" b="1" i="0" dirty="0">
                <a:solidFill>
                  <a:srgbClr val="000000"/>
                </a:solidFill>
                <a:effectLst/>
                <a:latin typeface="Stratos LC Web"/>
              </a:rPr>
              <a:t>Lays» </a:t>
            </a:r>
            <a:r>
              <a:rPr lang="uk-UA" b="1" i="0" dirty="0">
                <a:solidFill>
                  <a:srgbClr val="000000"/>
                </a:solidFill>
                <a:effectLst/>
                <a:latin typeface="Stratos LC Web"/>
              </a:rPr>
              <a:t>зі смаком крабу</a:t>
            </a:r>
          </a:p>
        </p:txBody>
      </p:sp>
      <p:sp>
        <p:nvSpPr>
          <p:cNvPr id="7" name="TextBox 6">
            <a:extLst>
              <a:ext uri="{FF2B5EF4-FFF2-40B4-BE49-F238E27FC236}">
                <a16:creationId xmlns:a16="http://schemas.microsoft.com/office/drawing/2014/main" id="{0101012E-8B32-649F-BB50-31034D5A598C}"/>
              </a:ext>
            </a:extLst>
          </p:cNvPr>
          <p:cNvSpPr txBox="1"/>
          <p:nvPr/>
        </p:nvSpPr>
        <p:spPr>
          <a:xfrm>
            <a:off x="3684627" y="699602"/>
            <a:ext cx="1376855" cy="369332"/>
          </a:xfrm>
          <a:prstGeom prst="rect">
            <a:avLst/>
          </a:prstGeom>
          <a:noFill/>
        </p:spPr>
        <p:txBody>
          <a:bodyPr wrap="square">
            <a:spAutoFit/>
          </a:bodyPr>
          <a:lstStyle/>
          <a:p>
            <a:r>
              <a:rPr lang="uk-UA" dirty="0">
                <a:solidFill>
                  <a:srgbClr val="2A2731"/>
                </a:solidFill>
                <a:latin typeface="proxima-nova"/>
              </a:rPr>
              <a:t>6</a:t>
            </a:r>
            <a:r>
              <a:rPr lang="uk-UA" b="0" i="0" dirty="0">
                <a:solidFill>
                  <a:srgbClr val="2A2731"/>
                </a:solidFill>
                <a:effectLst/>
                <a:latin typeface="proxima-nova"/>
              </a:rPr>
              <a:t>0 г</a:t>
            </a:r>
            <a:endParaRPr lang="en-UA" dirty="0"/>
          </a:p>
        </p:txBody>
      </p:sp>
      <p:sp>
        <p:nvSpPr>
          <p:cNvPr id="9" name="TextBox 8">
            <a:extLst>
              <a:ext uri="{FF2B5EF4-FFF2-40B4-BE49-F238E27FC236}">
                <a16:creationId xmlns:a16="http://schemas.microsoft.com/office/drawing/2014/main" id="{E5513C02-06B0-36C4-E0E8-1E04212A6AFC}"/>
              </a:ext>
            </a:extLst>
          </p:cNvPr>
          <p:cNvSpPr txBox="1"/>
          <p:nvPr/>
        </p:nvSpPr>
        <p:spPr>
          <a:xfrm>
            <a:off x="3615284" y="1764167"/>
            <a:ext cx="8054202" cy="1569660"/>
          </a:xfrm>
          <a:prstGeom prst="rect">
            <a:avLst/>
          </a:prstGeom>
          <a:noFill/>
        </p:spPr>
        <p:txBody>
          <a:bodyPr wrap="square">
            <a:spAutoFit/>
          </a:bodyPr>
          <a:lstStyle/>
          <a:p>
            <a:pPr algn="l"/>
            <a:r>
              <a:rPr lang="uk-UA" sz="1600" b="0" i="0" dirty="0">
                <a:solidFill>
                  <a:srgbClr val="000000"/>
                </a:solidFill>
                <a:effectLst/>
                <a:latin typeface="Stratos LC Web"/>
              </a:rPr>
              <a:t>Чіпси зі смаком крабового м'яса. Виготовлені з натуральної картоплі з додаванням спецій. Це універсальний </a:t>
            </a:r>
            <a:r>
              <a:rPr lang="uk-UA" sz="1600" b="0" i="0" dirty="0" err="1">
                <a:solidFill>
                  <a:srgbClr val="000000"/>
                </a:solidFill>
                <a:effectLst/>
                <a:latin typeface="Stratos LC Web"/>
              </a:rPr>
              <a:t>снек</a:t>
            </a:r>
            <a:r>
              <a:rPr lang="uk-UA" sz="1600" b="0" i="0" dirty="0">
                <a:solidFill>
                  <a:srgbClr val="000000"/>
                </a:solidFill>
                <a:effectLst/>
                <a:latin typeface="Stratos LC Web"/>
              </a:rPr>
              <a:t> з солодкувато-солоним смаком. Така апетитна хрустка закуска пасуватиме абсолютно до будь-якого сорту пива і до багатьох безалкогольних напоїв, однак особливо добре поєднується зі світлими нейтральними </a:t>
            </a:r>
            <a:r>
              <a:rPr lang="uk-UA" sz="1600" b="0" i="0" dirty="0" err="1">
                <a:solidFill>
                  <a:srgbClr val="000000"/>
                </a:solidFill>
                <a:effectLst/>
                <a:latin typeface="Stratos LC Web"/>
              </a:rPr>
              <a:t>лагерами</a:t>
            </a:r>
            <a:r>
              <a:rPr lang="uk-UA" sz="1600" b="0" i="0" dirty="0">
                <a:solidFill>
                  <a:srgbClr val="000000"/>
                </a:solidFill>
                <a:effectLst/>
                <a:latin typeface="Stratos LC Web"/>
              </a:rPr>
              <a:t>.</a:t>
            </a:r>
          </a:p>
          <a:p>
            <a:pPr algn="l"/>
            <a:br>
              <a:rPr lang="uk-UA" sz="1600" b="0" i="0" dirty="0">
                <a:solidFill>
                  <a:srgbClr val="000000"/>
                </a:solidFill>
                <a:effectLst/>
                <a:latin typeface="Stratos LC Web"/>
              </a:rPr>
            </a:br>
            <a:endParaRPr lang="uk-UA" sz="1600" b="0" i="0" dirty="0">
              <a:solidFill>
                <a:srgbClr val="000000"/>
              </a:solidFill>
              <a:effectLst/>
              <a:latin typeface="Stratos LC Web"/>
            </a:endParaRPr>
          </a:p>
        </p:txBody>
      </p:sp>
      <p:sp>
        <p:nvSpPr>
          <p:cNvPr id="10" name="TextBox 9">
            <a:extLst>
              <a:ext uri="{FF2B5EF4-FFF2-40B4-BE49-F238E27FC236}">
                <a16:creationId xmlns:a16="http://schemas.microsoft.com/office/drawing/2014/main" id="{E4EC4E08-22B1-7EA5-01D3-A21BC8E651A1}"/>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70C57E48-986E-84F1-EB3A-9CD34D684DE2}"/>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45.50</a:t>
            </a:r>
            <a:r>
              <a:rPr lang="uk-UA" sz="2000" b="1" i="0" dirty="0">
                <a:solidFill>
                  <a:srgbClr val="2A2731"/>
                </a:solidFill>
                <a:effectLst/>
                <a:latin typeface="proxima-nova"/>
              </a:rPr>
              <a:t> грн</a:t>
            </a:r>
            <a:endParaRPr lang="en-UA" sz="2000" b="1" dirty="0"/>
          </a:p>
        </p:txBody>
      </p:sp>
      <p:pic>
        <p:nvPicPr>
          <p:cNvPr id="3" name="Picture 2">
            <a:extLst>
              <a:ext uri="{FF2B5EF4-FFF2-40B4-BE49-F238E27FC236}">
                <a16:creationId xmlns:a16="http://schemas.microsoft.com/office/drawing/2014/main" id="{6F9924F2-B169-F910-C02A-16403B57B437}"/>
              </a:ext>
            </a:extLst>
          </p:cNvPr>
          <p:cNvPicPr>
            <a:picLocks noChangeAspect="1"/>
          </p:cNvPicPr>
          <p:nvPr/>
        </p:nvPicPr>
        <p:blipFill>
          <a:blip r:embed="rId2"/>
          <a:stretch>
            <a:fillRect/>
          </a:stretch>
        </p:blipFill>
        <p:spPr>
          <a:xfrm>
            <a:off x="653444" y="1068934"/>
            <a:ext cx="2607733" cy="3657600"/>
          </a:xfrm>
          <a:prstGeom prst="rect">
            <a:avLst/>
          </a:prstGeom>
        </p:spPr>
      </p:pic>
    </p:spTree>
    <p:extLst>
      <p:ext uri="{BB962C8B-B14F-4D97-AF65-F5344CB8AC3E}">
        <p14:creationId xmlns:p14="http://schemas.microsoft.com/office/powerpoint/2010/main" val="1899958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F1142-594D-169F-D56E-448CBDCE2D5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0F41B1-5CD1-D345-1D75-4DE7975B40E0}"/>
              </a:ext>
            </a:extLst>
          </p:cNvPr>
          <p:cNvSpPr txBox="1"/>
          <p:nvPr/>
        </p:nvSpPr>
        <p:spPr>
          <a:xfrm>
            <a:off x="3615284" y="319121"/>
            <a:ext cx="6096000" cy="369332"/>
          </a:xfrm>
          <a:prstGeom prst="rect">
            <a:avLst/>
          </a:prstGeom>
          <a:noFill/>
        </p:spPr>
        <p:txBody>
          <a:bodyPr wrap="square">
            <a:spAutoFit/>
          </a:bodyPr>
          <a:lstStyle/>
          <a:p>
            <a:pPr algn="l"/>
            <a:r>
              <a:rPr lang="uk-UA" b="1" i="0" dirty="0">
                <a:solidFill>
                  <a:srgbClr val="000000"/>
                </a:solidFill>
                <a:effectLst/>
                <a:latin typeface="Stratos LC Web"/>
              </a:rPr>
              <a:t>Чіпси картопляні «</a:t>
            </a:r>
            <a:r>
              <a:rPr lang="en-US" b="1" i="0" dirty="0" err="1">
                <a:solidFill>
                  <a:srgbClr val="000000"/>
                </a:solidFill>
                <a:effectLst/>
                <a:latin typeface="Stratos LC Web"/>
              </a:rPr>
              <a:t>Chipsters</a:t>
            </a:r>
            <a:r>
              <a:rPr lang="en-US" b="1" i="0" dirty="0">
                <a:solidFill>
                  <a:srgbClr val="000000"/>
                </a:solidFill>
                <a:effectLst/>
                <a:latin typeface="Stratos LC Web"/>
              </a:rPr>
              <a:t>» </a:t>
            </a:r>
            <a:r>
              <a:rPr lang="uk-UA" b="1" i="0" dirty="0">
                <a:solidFill>
                  <a:srgbClr val="000000"/>
                </a:solidFill>
                <a:effectLst/>
                <a:latin typeface="Stratos LC Web"/>
              </a:rPr>
              <a:t>зі смаком крабу</a:t>
            </a:r>
          </a:p>
        </p:txBody>
      </p:sp>
      <p:sp>
        <p:nvSpPr>
          <p:cNvPr id="7" name="TextBox 6">
            <a:extLst>
              <a:ext uri="{FF2B5EF4-FFF2-40B4-BE49-F238E27FC236}">
                <a16:creationId xmlns:a16="http://schemas.microsoft.com/office/drawing/2014/main" id="{1D1974BC-010F-34E1-F49D-19A21F537862}"/>
              </a:ext>
            </a:extLst>
          </p:cNvPr>
          <p:cNvSpPr txBox="1"/>
          <p:nvPr/>
        </p:nvSpPr>
        <p:spPr>
          <a:xfrm>
            <a:off x="3684627" y="699602"/>
            <a:ext cx="1376855" cy="369332"/>
          </a:xfrm>
          <a:prstGeom prst="rect">
            <a:avLst/>
          </a:prstGeom>
          <a:noFill/>
        </p:spPr>
        <p:txBody>
          <a:bodyPr wrap="square">
            <a:spAutoFit/>
          </a:bodyPr>
          <a:lstStyle/>
          <a:p>
            <a:r>
              <a:rPr lang="uk-UA" dirty="0">
                <a:solidFill>
                  <a:srgbClr val="2A2731"/>
                </a:solidFill>
                <a:latin typeface="proxima-nova"/>
              </a:rPr>
              <a:t>70</a:t>
            </a:r>
            <a:r>
              <a:rPr lang="uk-UA" b="0" i="0" dirty="0">
                <a:solidFill>
                  <a:srgbClr val="2A2731"/>
                </a:solidFill>
                <a:effectLst/>
                <a:latin typeface="proxima-nova"/>
              </a:rPr>
              <a:t> г</a:t>
            </a:r>
            <a:endParaRPr lang="en-UA" dirty="0"/>
          </a:p>
        </p:txBody>
      </p:sp>
      <p:sp>
        <p:nvSpPr>
          <p:cNvPr id="9" name="TextBox 8">
            <a:extLst>
              <a:ext uri="{FF2B5EF4-FFF2-40B4-BE49-F238E27FC236}">
                <a16:creationId xmlns:a16="http://schemas.microsoft.com/office/drawing/2014/main" id="{90E64C22-C170-1529-B934-F235E1BD13C3}"/>
              </a:ext>
            </a:extLst>
          </p:cNvPr>
          <p:cNvSpPr txBox="1"/>
          <p:nvPr/>
        </p:nvSpPr>
        <p:spPr>
          <a:xfrm>
            <a:off x="3615284" y="1764167"/>
            <a:ext cx="8054202" cy="1077218"/>
          </a:xfrm>
          <a:prstGeom prst="rect">
            <a:avLst/>
          </a:prstGeom>
          <a:noFill/>
        </p:spPr>
        <p:txBody>
          <a:bodyPr wrap="square">
            <a:spAutoFit/>
          </a:bodyPr>
          <a:lstStyle/>
          <a:p>
            <a:r>
              <a:rPr lang="uk-UA" sz="1600" b="0" i="0" dirty="0">
                <a:solidFill>
                  <a:srgbClr val="444444"/>
                </a:solidFill>
                <a:effectLst/>
                <a:latin typeface="Stratos LC Web"/>
              </a:rPr>
              <a:t>Чіпси "</a:t>
            </a:r>
            <a:r>
              <a:rPr lang="en-US" sz="1600" b="0" i="0" dirty="0" err="1">
                <a:solidFill>
                  <a:srgbClr val="444444"/>
                </a:solidFill>
                <a:effectLst/>
                <a:latin typeface="Stratos LC Web"/>
              </a:rPr>
              <a:t>Chipsters</a:t>
            </a:r>
            <a:r>
              <a:rPr lang="en-US" sz="1600" b="0" i="0" dirty="0">
                <a:solidFill>
                  <a:srgbClr val="444444"/>
                </a:solidFill>
                <a:effectLst/>
                <a:latin typeface="Stratos LC Web"/>
              </a:rPr>
              <a:t>" - </a:t>
            </a:r>
            <a:r>
              <a:rPr lang="uk-UA" sz="1600" b="0" i="0" dirty="0">
                <a:solidFill>
                  <a:srgbClr val="444444"/>
                </a:solidFill>
                <a:effectLst/>
                <a:latin typeface="Stratos LC Web"/>
              </a:rPr>
              <a:t>ультрамодні чіпси! «</a:t>
            </a:r>
            <a:r>
              <a:rPr lang="en-US" sz="1600" b="0" i="0" dirty="0" err="1">
                <a:solidFill>
                  <a:srgbClr val="444444"/>
                </a:solidFill>
                <a:effectLst/>
                <a:latin typeface="Stratos LC Web"/>
              </a:rPr>
              <a:t>Chipsters</a:t>
            </a:r>
            <a:r>
              <a:rPr lang="en-US" sz="1600" b="0" i="0" dirty="0">
                <a:solidFill>
                  <a:srgbClr val="444444"/>
                </a:solidFill>
                <a:effectLst/>
                <a:latin typeface="Stratos LC Web"/>
              </a:rPr>
              <a:t>» - </a:t>
            </a:r>
            <a:r>
              <a:rPr lang="uk-UA" sz="1600" b="0" i="0" dirty="0">
                <a:solidFill>
                  <a:srgbClr val="444444"/>
                </a:solidFill>
                <a:effectLst/>
                <a:latin typeface="Stratos LC Web"/>
              </a:rPr>
              <a:t>це не просто чіпси, а твій пропуск у світ смаку та стилю! Те, що раніше здавалося неможливим або складним, сьогодні стало способом життя. Бекон, сир, краб, паприка, сметана із зеленню - вибери свій смак і насолоджуйся кращими чіпсами на повну.</a:t>
            </a:r>
            <a:endParaRPr lang="en-UA" sz="1600" dirty="0"/>
          </a:p>
        </p:txBody>
      </p:sp>
      <p:sp>
        <p:nvSpPr>
          <p:cNvPr id="10" name="TextBox 9">
            <a:extLst>
              <a:ext uri="{FF2B5EF4-FFF2-40B4-BE49-F238E27FC236}">
                <a16:creationId xmlns:a16="http://schemas.microsoft.com/office/drawing/2014/main" id="{E4E45A57-535E-EFD0-F357-45FEED69E506}"/>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44CCA1F8-DB4A-8A07-2FAD-03136BAF71FB}"/>
              </a:ext>
            </a:extLst>
          </p:cNvPr>
          <p:cNvSpPr txBox="1"/>
          <p:nvPr/>
        </p:nvSpPr>
        <p:spPr>
          <a:xfrm>
            <a:off x="3615284" y="1040880"/>
            <a:ext cx="1376855" cy="400110"/>
          </a:xfrm>
          <a:prstGeom prst="rect">
            <a:avLst/>
          </a:prstGeom>
          <a:noFill/>
        </p:spPr>
        <p:txBody>
          <a:bodyPr wrap="square">
            <a:spAutoFit/>
          </a:bodyPr>
          <a:lstStyle/>
          <a:p>
            <a:r>
              <a:rPr lang="uk-UA" sz="2000" b="1" dirty="0">
                <a:solidFill>
                  <a:srgbClr val="2A2731"/>
                </a:solidFill>
                <a:latin typeface="proxima-nova"/>
              </a:rPr>
              <a:t>49</a:t>
            </a:r>
            <a:r>
              <a:rPr lang="uk-UA" sz="2000" b="1" i="0" dirty="0">
                <a:solidFill>
                  <a:srgbClr val="2A2731"/>
                </a:solidFill>
                <a:effectLst/>
                <a:latin typeface="proxima-nova"/>
              </a:rPr>
              <a:t> грн</a:t>
            </a:r>
            <a:endParaRPr lang="en-UA" sz="2000" b="1" dirty="0"/>
          </a:p>
        </p:txBody>
      </p:sp>
      <p:pic>
        <p:nvPicPr>
          <p:cNvPr id="22530" name="Picture 2" descr="Чіпси картопляні «Chipsters» зі смаком крабу, 70г">
            <a:extLst>
              <a:ext uri="{FF2B5EF4-FFF2-40B4-BE49-F238E27FC236}">
                <a16:creationId xmlns:a16="http://schemas.microsoft.com/office/drawing/2014/main" id="{4D11F2C5-7259-2728-D5C7-24D05BCC5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87" y="1240935"/>
            <a:ext cx="2687088" cy="376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53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6A86-9454-4281-D7F0-4467D739EE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E3C7CD3-03F2-3638-09ED-48AB3C4945D3}"/>
              </a:ext>
            </a:extLst>
          </p:cNvPr>
          <p:cNvSpPr txBox="1"/>
          <p:nvPr/>
        </p:nvSpPr>
        <p:spPr>
          <a:xfrm>
            <a:off x="3615283" y="319121"/>
            <a:ext cx="7455487" cy="369332"/>
          </a:xfrm>
          <a:prstGeom prst="rect">
            <a:avLst/>
          </a:prstGeom>
          <a:noFill/>
        </p:spPr>
        <p:txBody>
          <a:bodyPr wrap="square">
            <a:spAutoFit/>
          </a:bodyPr>
          <a:lstStyle/>
          <a:p>
            <a:pPr algn="l"/>
            <a:r>
              <a:rPr lang="uk-UA" b="1" i="0" dirty="0">
                <a:solidFill>
                  <a:srgbClr val="000000"/>
                </a:solidFill>
                <a:effectLst/>
                <a:latin typeface="Stratos LC Web"/>
              </a:rPr>
              <a:t>Чіпси картопляні «</a:t>
            </a:r>
            <a:r>
              <a:rPr lang="en-US" b="1" i="0" dirty="0" err="1">
                <a:solidFill>
                  <a:srgbClr val="000000"/>
                </a:solidFill>
                <a:effectLst/>
                <a:latin typeface="Stratos LC Web"/>
              </a:rPr>
              <a:t>Chipsters</a:t>
            </a:r>
            <a:r>
              <a:rPr lang="en-US" b="1" i="0" dirty="0">
                <a:solidFill>
                  <a:srgbClr val="000000"/>
                </a:solidFill>
                <a:effectLst/>
                <a:latin typeface="Stratos LC Web"/>
              </a:rPr>
              <a:t>» </a:t>
            </a:r>
            <a:r>
              <a:rPr lang="uk-UA" b="1" i="0" dirty="0">
                <a:solidFill>
                  <a:srgbClr val="000000"/>
                </a:solidFill>
                <a:effectLst/>
                <a:latin typeface="Stratos LC Web"/>
              </a:rPr>
              <a:t>зі смаком ковбаски з гірчицею</a:t>
            </a:r>
          </a:p>
        </p:txBody>
      </p:sp>
      <p:sp>
        <p:nvSpPr>
          <p:cNvPr id="7" name="TextBox 6">
            <a:extLst>
              <a:ext uri="{FF2B5EF4-FFF2-40B4-BE49-F238E27FC236}">
                <a16:creationId xmlns:a16="http://schemas.microsoft.com/office/drawing/2014/main" id="{31D34A67-0111-39EB-B9E2-9AA1C8F2E5C2}"/>
              </a:ext>
            </a:extLst>
          </p:cNvPr>
          <p:cNvSpPr txBox="1"/>
          <p:nvPr/>
        </p:nvSpPr>
        <p:spPr>
          <a:xfrm>
            <a:off x="3684627" y="699602"/>
            <a:ext cx="1376855" cy="369332"/>
          </a:xfrm>
          <a:prstGeom prst="rect">
            <a:avLst/>
          </a:prstGeom>
          <a:noFill/>
        </p:spPr>
        <p:txBody>
          <a:bodyPr wrap="square">
            <a:spAutoFit/>
          </a:bodyPr>
          <a:lstStyle/>
          <a:p>
            <a:r>
              <a:rPr lang="uk-UA" b="0" i="0" dirty="0">
                <a:solidFill>
                  <a:srgbClr val="2A2731"/>
                </a:solidFill>
                <a:effectLst/>
                <a:latin typeface="proxima-nova"/>
              </a:rPr>
              <a:t>110 г</a:t>
            </a:r>
            <a:endParaRPr lang="en-UA" dirty="0"/>
          </a:p>
        </p:txBody>
      </p:sp>
      <p:sp>
        <p:nvSpPr>
          <p:cNvPr id="9" name="TextBox 8">
            <a:extLst>
              <a:ext uri="{FF2B5EF4-FFF2-40B4-BE49-F238E27FC236}">
                <a16:creationId xmlns:a16="http://schemas.microsoft.com/office/drawing/2014/main" id="{F88D499D-0F8B-656C-BC0E-B2AA794882D1}"/>
              </a:ext>
            </a:extLst>
          </p:cNvPr>
          <p:cNvSpPr txBox="1"/>
          <p:nvPr/>
        </p:nvSpPr>
        <p:spPr>
          <a:xfrm>
            <a:off x="3615284" y="1764167"/>
            <a:ext cx="8054202" cy="2308324"/>
          </a:xfrm>
          <a:prstGeom prst="rect">
            <a:avLst/>
          </a:prstGeom>
          <a:noFill/>
        </p:spPr>
        <p:txBody>
          <a:bodyPr wrap="square">
            <a:spAutoFit/>
          </a:bodyPr>
          <a:lstStyle/>
          <a:p>
            <a:r>
              <a:rPr lang="uk-UA" sz="1600" b="0" i="0" dirty="0">
                <a:solidFill>
                  <a:srgbClr val="444444"/>
                </a:solidFill>
                <a:effectLst/>
                <a:latin typeface="Stratos LC Web"/>
              </a:rPr>
              <a:t>Чіпси "</a:t>
            </a:r>
            <a:r>
              <a:rPr lang="en-US" sz="1600" b="0" i="0" dirty="0">
                <a:solidFill>
                  <a:srgbClr val="444444"/>
                </a:solidFill>
                <a:effectLst/>
                <a:latin typeface="Stratos LC Web"/>
              </a:rPr>
              <a:t>CHIPSTER'S" - </a:t>
            </a:r>
            <a:r>
              <a:rPr lang="uk-UA" sz="1600" b="0" i="0" dirty="0">
                <a:solidFill>
                  <a:srgbClr val="444444"/>
                </a:solidFill>
                <a:effectLst/>
                <a:latin typeface="Stratos LC Web"/>
              </a:rPr>
              <a:t>це перепустка у світ смаку і стилю! Шляхом свого сучасного стилю чіпси "</a:t>
            </a:r>
            <a:r>
              <a:rPr lang="en-US" sz="1600" b="0" i="0" dirty="0">
                <a:solidFill>
                  <a:srgbClr val="444444"/>
                </a:solidFill>
                <a:effectLst/>
                <a:latin typeface="Stratos LC Web"/>
              </a:rPr>
              <a:t>CHIPSTER'S" </a:t>
            </a:r>
            <a:r>
              <a:rPr lang="uk-UA" sz="1600" b="0" i="0" dirty="0">
                <a:solidFill>
                  <a:srgbClr val="444444"/>
                </a:solidFill>
                <a:effectLst/>
                <a:latin typeface="Stratos LC Web"/>
              </a:rPr>
              <a:t>завоювали лояльність молоді та стали не просто закускою або перекусом, і продуктом для тих хто в тренді! ТМ "</a:t>
            </a:r>
            <a:r>
              <a:rPr lang="en-US" sz="1600" b="0" i="0" dirty="0">
                <a:solidFill>
                  <a:srgbClr val="444444"/>
                </a:solidFill>
                <a:effectLst/>
                <a:latin typeface="Stratos LC Web"/>
              </a:rPr>
              <a:t>CHIPSTER'S" </a:t>
            </a:r>
            <a:r>
              <a:rPr lang="uk-UA" sz="1600" b="0" i="0" dirty="0">
                <a:solidFill>
                  <a:srgbClr val="444444"/>
                </a:solidFill>
                <a:effectLst/>
                <a:latin typeface="Stratos LC Web"/>
              </a:rPr>
              <a:t>має високу представленість в Україні, входить в трійку лідерів ринку чіпсів натуральних, а також широко представлено в країнах ЗЕД, завдяки високій якості. У виробництві чіпсів використовується натуральна картопля, який обсмажується на свіжому рослинній олії та приправляється високоякісними ароматними спеціями постійне вдосконалення технології виробництва і сировини, дозволяє підвищувати якість продукції, розширювати асортимент і завойовувати нових споживачів і ринки, що забезпечує високі темпи розвитку ТМ.</a:t>
            </a:r>
            <a:endParaRPr lang="en-UA" sz="1600" dirty="0"/>
          </a:p>
        </p:txBody>
      </p:sp>
      <p:sp>
        <p:nvSpPr>
          <p:cNvPr id="10" name="TextBox 9">
            <a:extLst>
              <a:ext uri="{FF2B5EF4-FFF2-40B4-BE49-F238E27FC236}">
                <a16:creationId xmlns:a16="http://schemas.microsoft.com/office/drawing/2014/main" id="{21E926C6-EFC7-09AF-6EEF-C3C7255E8628}"/>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38822C99-44EC-0CA0-58CD-1DE888C15412}"/>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66 грн</a:t>
            </a:r>
            <a:endParaRPr lang="en-UA" sz="2000" b="1" dirty="0"/>
          </a:p>
        </p:txBody>
      </p:sp>
      <p:pic>
        <p:nvPicPr>
          <p:cNvPr id="24578" name="Picture 2" descr="Чіпси картопляні «Chipsters» зі смаком ковбаски з гірчицею, 110 г">
            <a:extLst>
              <a:ext uri="{FF2B5EF4-FFF2-40B4-BE49-F238E27FC236}">
                <a16:creationId xmlns:a16="http://schemas.microsoft.com/office/drawing/2014/main" id="{61F63B84-BC95-70A8-1D49-E5147CF75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31" y="1344385"/>
            <a:ext cx="2974436" cy="416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24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B7999-2088-8FE0-2773-5A07CBEAF68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50099-CCDC-4433-CDA0-37E1CC2D286E}"/>
              </a:ext>
            </a:extLst>
          </p:cNvPr>
          <p:cNvSpPr txBox="1"/>
          <p:nvPr/>
        </p:nvSpPr>
        <p:spPr>
          <a:xfrm>
            <a:off x="3584129" y="182893"/>
            <a:ext cx="7304588" cy="369332"/>
          </a:xfrm>
          <a:prstGeom prst="rect">
            <a:avLst/>
          </a:prstGeom>
          <a:noFill/>
        </p:spPr>
        <p:txBody>
          <a:bodyPr wrap="square">
            <a:spAutoFit/>
          </a:bodyPr>
          <a:lstStyle/>
          <a:p>
            <a:pPr algn="l"/>
            <a:r>
              <a:rPr lang="uk-UA" b="1" i="0" dirty="0">
                <a:solidFill>
                  <a:srgbClr val="333333"/>
                </a:solidFill>
                <a:effectLst/>
                <a:latin typeface="Circe"/>
              </a:rPr>
              <a:t>Коньяк </a:t>
            </a:r>
            <a:r>
              <a:rPr lang="en-US" b="1" i="0" dirty="0">
                <a:solidFill>
                  <a:srgbClr val="333333"/>
                </a:solidFill>
                <a:effectLst/>
                <a:latin typeface="Circe"/>
              </a:rPr>
              <a:t>Henri </a:t>
            </a:r>
            <a:r>
              <a:rPr lang="en-US" b="1" i="0" dirty="0" err="1">
                <a:solidFill>
                  <a:srgbClr val="333333"/>
                </a:solidFill>
                <a:effectLst/>
                <a:latin typeface="Circe"/>
              </a:rPr>
              <a:t>Mounier</a:t>
            </a:r>
            <a:r>
              <a:rPr lang="en-US" b="1" i="0" dirty="0">
                <a:solidFill>
                  <a:srgbClr val="333333"/>
                </a:solidFill>
                <a:effectLst/>
                <a:latin typeface="Circe"/>
              </a:rPr>
              <a:t>, Extra Carafe</a:t>
            </a:r>
          </a:p>
        </p:txBody>
      </p:sp>
      <p:sp>
        <p:nvSpPr>
          <p:cNvPr id="7" name="TextBox 6">
            <a:extLst>
              <a:ext uri="{FF2B5EF4-FFF2-40B4-BE49-F238E27FC236}">
                <a16:creationId xmlns:a16="http://schemas.microsoft.com/office/drawing/2014/main" id="{34F3BBB1-8228-0953-7DC4-EFAF66B4A532}"/>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0,7 л</a:t>
            </a:r>
            <a:endParaRPr lang="en-UA" dirty="0"/>
          </a:p>
        </p:txBody>
      </p:sp>
      <p:sp>
        <p:nvSpPr>
          <p:cNvPr id="9" name="TextBox 8">
            <a:extLst>
              <a:ext uri="{FF2B5EF4-FFF2-40B4-BE49-F238E27FC236}">
                <a16:creationId xmlns:a16="http://schemas.microsoft.com/office/drawing/2014/main" id="{CE37F4DC-FDA1-8E78-03A9-E9FDADC14C3B}"/>
              </a:ext>
            </a:extLst>
          </p:cNvPr>
          <p:cNvSpPr txBox="1"/>
          <p:nvPr/>
        </p:nvSpPr>
        <p:spPr>
          <a:xfrm>
            <a:off x="3625144" y="1745695"/>
            <a:ext cx="8156028" cy="1546577"/>
          </a:xfrm>
          <a:prstGeom prst="rect">
            <a:avLst/>
          </a:prstGeom>
          <a:noFill/>
        </p:spPr>
        <p:txBody>
          <a:bodyPr wrap="square">
            <a:spAutoFit/>
          </a:bodyPr>
          <a:lstStyle/>
          <a:p>
            <a:r>
              <a:rPr lang="en-US" sz="1050" b="0" i="0" dirty="0">
                <a:solidFill>
                  <a:srgbClr val="333333"/>
                </a:solidFill>
                <a:effectLst/>
                <a:latin typeface="Circe"/>
              </a:rPr>
              <a:t>Henri </a:t>
            </a:r>
            <a:r>
              <a:rPr lang="en-US" sz="1050" b="0" i="0" dirty="0" err="1">
                <a:solidFill>
                  <a:srgbClr val="333333"/>
                </a:solidFill>
                <a:effectLst/>
                <a:latin typeface="Circe"/>
              </a:rPr>
              <a:t>Mounier</a:t>
            </a:r>
            <a:r>
              <a:rPr lang="en-US" sz="1050" b="0" i="0" dirty="0">
                <a:solidFill>
                  <a:srgbClr val="333333"/>
                </a:solidFill>
                <a:effectLst/>
                <a:latin typeface="Circe"/>
              </a:rPr>
              <a:t>, Extra Carafe — </a:t>
            </a:r>
            <a:r>
              <a:rPr lang="uk-UA" sz="1050" b="0" i="0" dirty="0">
                <a:solidFill>
                  <a:srgbClr val="333333"/>
                </a:solidFill>
                <a:effectLst/>
                <a:latin typeface="Circe"/>
              </a:rPr>
              <a:t>винятковий коньяк </a:t>
            </a:r>
            <a:r>
              <a:rPr lang="uk-UA" sz="1050" b="0" i="0" dirty="0" err="1">
                <a:solidFill>
                  <a:srgbClr val="333333"/>
                </a:solidFill>
                <a:effectLst/>
                <a:latin typeface="Circe"/>
              </a:rPr>
              <a:t>преміумкласу</a:t>
            </a:r>
            <a:r>
              <a:rPr lang="uk-UA" sz="1050" b="0" i="0" dirty="0">
                <a:solidFill>
                  <a:srgbClr val="333333"/>
                </a:solidFill>
                <a:effectLst/>
                <a:latin typeface="Circe"/>
              </a:rPr>
              <a:t>, що витончено поєднує традиції й навички виробництва міцного алкоголю. Лінійка напоїв повністю відображає характер і репутацію Анрі </a:t>
            </a:r>
            <a:r>
              <a:rPr lang="uk-UA" sz="1050" b="0" i="0" dirty="0" err="1">
                <a:solidFill>
                  <a:srgbClr val="333333"/>
                </a:solidFill>
                <a:effectLst/>
                <a:latin typeface="Circe"/>
              </a:rPr>
              <a:t>Муньє</a:t>
            </a:r>
            <a:r>
              <a:rPr lang="uk-UA" sz="1050" b="0" i="0" dirty="0">
                <a:solidFill>
                  <a:srgbClr val="333333"/>
                </a:solidFill>
                <a:effectLst/>
                <a:latin typeface="Circe"/>
              </a:rPr>
              <a:t>, який був непохитно відданий якості й контролював кожен етап виробництва. Коньяк вдало поєднує високоякісні винні спирти, витримані у дубових бочках принаймні 25 років. Для коньяку </a:t>
            </a:r>
            <a:r>
              <a:rPr lang="en-US" sz="1050" b="0" i="0" dirty="0">
                <a:solidFill>
                  <a:srgbClr val="333333"/>
                </a:solidFill>
                <a:effectLst/>
                <a:latin typeface="Circe"/>
              </a:rPr>
              <a:t>Henri </a:t>
            </a:r>
            <a:r>
              <a:rPr lang="en-US" sz="1050" b="0" i="0" dirty="0" err="1">
                <a:solidFill>
                  <a:srgbClr val="333333"/>
                </a:solidFill>
                <a:effectLst/>
                <a:latin typeface="Circe"/>
              </a:rPr>
              <a:t>Mounier</a:t>
            </a:r>
            <a:r>
              <a:rPr lang="en-US" sz="1050" b="0" i="0" dirty="0">
                <a:solidFill>
                  <a:srgbClr val="333333"/>
                </a:solidFill>
                <a:effectLst/>
                <a:latin typeface="Circe"/>
              </a:rPr>
              <a:t> Extra </a:t>
            </a:r>
            <a:r>
              <a:rPr lang="uk-UA" sz="1050" b="0" i="0" dirty="0">
                <a:solidFill>
                  <a:srgbClr val="333333"/>
                </a:solidFill>
                <a:effectLst/>
                <a:latin typeface="Circe"/>
              </a:rPr>
              <a:t>виробник використовує різні спирти: 50% - з </a:t>
            </a:r>
            <a:r>
              <a:rPr lang="en-US" sz="1050" b="0" i="0" dirty="0">
                <a:solidFill>
                  <a:srgbClr val="333333"/>
                </a:solidFill>
                <a:effectLst/>
                <a:latin typeface="Circe"/>
              </a:rPr>
              <a:t>Grande Champagne, 30% - </a:t>
            </a:r>
            <a:r>
              <a:rPr lang="uk-UA" sz="1050" b="0" i="0" dirty="0">
                <a:solidFill>
                  <a:srgbClr val="333333"/>
                </a:solidFill>
                <a:effectLst/>
                <a:latin typeface="Circe"/>
              </a:rPr>
              <a:t>з </a:t>
            </a:r>
            <a:r>
              <a:rPr lang="en-US" sz="1050" b="0" i="0" dirty="0">
                <a:solidFill>
                  <a:srgbClr val="333333"/>
                </a:solidFill>
                <a:effectLst/>
                <a:latin typeface="Circe"/>
              </a:rPr>
              <a:t>Fins Bois, 20% - </a:t>
            </a:r>
            <a:r>
              <a:rPr lang="uk-UA" sz="1050" b="0" i="0" dirty="0">
                <a:solidFill>
                  <a:srgbClr val="333333"/>
                </a:solidFill>
                <a:effectLst/>
                <a:latin typeface="Circe"/>
              </a:rPr>
              <a:t>з </a:t>
            </a:r>
            <a:r>
              <a:rPr lang="en-US" sz="1050" b="0" i="0" dirty="0">
                <a:solidFill>
                  <a:srgbClr val="333333"/>
                </a:solidFill>
                <a:effectLst/>
                <a:latin typeface="Circe"/>
              </a:rPr>
              <a:t>Petite Champagne.</a:t>
            </a:r>
            <a:br>
              <a:rPr lang="en-US" sz="1050" dirty="0"/>
            </a:br>
            <a:br>
              <a:rPr lang="en-US" sz="1050" dirty="0"/>
            </a:br>
            <a:r>
              <a:rPr lang="uk-UA" sz="1050" b="0" i="0" dirty="0">
                <a:solidFill>
                  <a:srgbClr val="333333"/>
                </a:solidFill>
                <a:effectLst/>
                <a:latin typeface="Circe"/>
              </a:rPr>
              <a:t>Смаковий профіль вражає своєю елегантністю та багатством відтінків, від фруктових ноток до пряних нюансів. </a:t>
            </a:r>
            <a:r>
              <a:rPr lang="en-US" sz="1050" b="0" i="0" dirty="0">
                <a:solidFill>
                  <a:srgbClr val="333333"/>
                </a:solidFill>
                <a:effectLst/>
                <a:latin typeface="Circe"/>
              </a:rPr>
              <a:t>Henri </a:t>
            </a:r>
            <a:r>
              <a:rPr lang="en-US" sz="1050" b="0" i="0" dirty="0" err="1">
                <a:solidFill>
                  <a:srgbClr val="333333"/>
                </a:solidFill>
                <a:effectLst/>
                <a:latin typeface="Circe"/>
              </a:rPr>
              <a:t>Mounier</a:t>
            </a:r>
            <a:r>
              <a:rPr lang="en-US" sz="1050" b="0" i="0" dirty="0">
                <a:solidFill>
                  <a:srgbClr val="333333"/>
                </a:solidFill>
                <a:effectLst/>
                <a:latin typeface="Circe"/>
              </a:rPr>
              <a:t>, Extra Carafe </a:t>
            </a:r>
            <a:r>
              <a:rPr lang="uk-UA" sz="1050" b="0" i="0" dirty="0">
                <a:solidFill>
                  <a:srgbClr val="333333"/>
                </a:solidFill>
                <a:effectLst/>
                <a:latin typeface="Circe"/>
              </a:rPr>
              <a:t>є ідеальним варіантом для особливих випадків й урочистостей, де кожен ковток підкреслює атмосферу розкоші. Фірмова подача у кришталевій карафі справляє неповторне враження як на цінителів міцного алкоголю, так й аматорів.</a:t>
            </a:r>
            <a:br>
              <a:rPr lang="uk-UA" sz="1050" dirty="0"/>
            </a:br>
            <a:endParaRPr lang="en-UA" sz="1050" dirty="0"/>
          </a:p>
        </p:txBody>
      </p:sp>
      <p:sp>
        <p:nvSpPr>
          <p:cNvPr id="10" name="TextBox 9">
            <a:extLst>
              <a:ext uri="{FF2B5EF4-FFF2-40B4-BE49-F238E27FC236}">
                <a16:creationId xmlns:a16="http://schemas.microsoft.com/office/drawing/2014/main" id="{25732F8D-213F-E024-4A55-59F1F3776A07}"/>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42343199-B543-6F52-641F-C9B07882FDB1}"/>
              </a:ext>
            </a:extLst>
          </p:cNvPr>
          <p:cNvSpPr txBox="1"/>
          <p:nvPr/>
        </p:nvSpPr>
        <p:spPr>
          <a:xfrm>
            <a:off x="3646815" y="4020711"/>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08B9ACAD-793D-2390-1CFE-68E9AEAF6C47}"/>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8F335B0B-340F-1E07-CBB3-DAB8C320E6E0}"/>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EA133F2C-888E-511F-01B3-3F632F3C9EB6}"/>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76B14E1D-F456-6C84-352D-283ADE6FB104}"/>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83C3A393-4E2E-EB3B-6195-5EC721586719}"/>
              </a:ext>
            </a:extLst>
          </p:cNvPr>
          <p:cNvSpPr txBox="1"/>
          <p:nvPr/>
        </p:nvSpPr>
        <p:spPr>
          <a:xfrm>
            <a:off x="3646815" y="6245322"/>
            <a:ext cx="3023810" cy="369332"/>
          </a:xfrm>
          <a:prstGeom prst="rect">
            <a:avLst/>
          </a:prstGeom>
          <a:noFill/>
        </p:spPr>
        <p:txBody>
          <a:bodyPr wrap="square">
            <a:spAutoFit/>
          </a:bodyPr>
          <a:lstStyle/>
          <a:p>
            <a:r>
              <a:rPr lang="en-US" b="0" i="0" u="none" strike="noStrike" dirty="0">
                <a:effectLst/>
                <a:latin typeface="Circe"/>
                <a:hlinkClick r:id="rId2"/>
              </a:rPr>
              <a:t>Maxime Trijol</a:t>
            </a:r>
            <a:endParaRPr lang="en-UA" dirty="0"/>
          </a:p>
        </p:txBody>
      </p:sp>
      <p:sp>
        <p:nvSpPr>
          <p:cNvPr id="20" name="TextBox 19">
            <a:extLst>
              <a:ext uri="{FF2B5EF4-FFF2-40B4-BE49-F238E27FC236}">
                <a16:creationId xmlns:a16="http://schemas.microsoft.com/office/drawing/2014/main" id="{27DCA2D2-1CD8-1D75-4630-1F6BC3EB1CAE}"/>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5699 грн</a:t>
            </a:r>
            <a:endParaRPr lang="en-UA" sz="2000" b="1" dirty="0"/>
          </a:p>
        </p:txBody>
      </p:sp>
      <p:pic>
        <p:nvPicPr>
          <p:cNvPr id="21508" name="Picture 4" descr="Коньяк Анрі Муньє / Henri Mounier, Extra Carafe, 40%, 0.7л">
            <a:extLst>
              <a:ext uri="{FF2B5EF4-FFF2-40B4-BE49-F238E27FC236}">
                <a16:creationId xmlns:a16="http://schemas.microsoft.com/office/drawing/2014/main" id="{A9ECEB69-C481-4F14-2DB9-E3D0506E93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10" b="98949" l="1403" r="99399">
                        <a14:foregroundMark x1="12024" y1="80030" x2="43687" y2="88138"/>
                        <a14:foregroundMark x1="7615" y1="96847" x2="20842" y2="97297"/>
                        <a14:foregroundMark x1="20842" y1="97297" x2="30261" y2="96547"/>
                        <a14:foregroundMark x1="30261" y1="96547" x2="37475" y2="96697"/>
                        <a14:foregroundMark x1="56112" y1="93544" x2="72946" y2="92342"/>
                        <a14:foregroundMark x1="72946" y1="92342" x2="82365" y2="84835"/>
                        <a14:foregroundMark x1="82365" y1="84835" x2="83968" y2="61411"/>
                        <a14:foregroundMark x1="83968" y1="61411" x2="79960" y2="51051"/>
                        <a14:foregroundMark x1="60521" y1="43844" x2="59519" y2="74324"/>
                        <a14:foregroundMark x1="67535" y1="42793" x2="80160" y2="42643"/>
                        <a14:foregroundMark x1="80160" y1="42643" x2="92385" y2="42943"/>
                        <a14:foregroundMark x1="96994" y1="39189" x2="98597" y2="72372"/>
                        <a14:foregroundMark x1="98597" y1="72372" x2="99399" y2="73574"/>
                        <a14:foregroundMark x1="86172" y1="85886" x2="89579" y2="87237"/>
                        <a14:foregroundMark x1="89780" y1="87237" x2="94790" y2="93243"/>
                        <a14:foregroundMark x1="94790" y1="93243" x2="94790" y2="93544"/>
                        <a14:foregroundMark x1="14629" y1="90841" x2="20040" y2="72673"/>
                        <a14:foregroundMark x1="9419" y1="68168" x2="20040" y2="63213"/>
                        <a14:foregroundMark x1="20040" y1="63213" x2="37275" y2="64264"/>
                        <a14:foregroundMark x1="22846" y1="53754" x2="24649" y2="40090"/>
                        <a14:foregroundMark x1="17635" y1="40090" x2="26052" y2="39790"/>
                        <a14:foregroundMark x1="30461" y1="40240" x2="30461" y2="40240"/>
                        <a14:foregroundMark x1="30461" y1="40240" x2="30461" y2="40240"/>
                        <a14:foregroundMark x1="30261" y1="40090" x2="30261" y2="40090"/>
                        <a14:foregroundMark x1="39880" y1="81832" x2="44289" y2="74925"/>
                        <a14:foregroundMark x1="44289" y1="74925" x2="45291" y2="66667"/>
                        <a14:foregroundMark x1="3607" y1="59459" x2="4008" y2="68769"/>
                        <a14:foregroundMark x1="20240" y1="53303" x2="23447" y2="59459"/>
                        <a14:foregroundMark x1="24449" y1="54955" x2="38878" y2="55706"/>
                        <a14:foregroundMark x1="11222" y1="99099" x2="20641" y2="99099"/>
                        <a14:foregroundMark x1="20641" y1="99099" x2="26653" y2="98949"/>
                        <a14:foregroundMark x1="1804" y1="87838" x2="3607" y2="81081"/>
                        <a14:foregroundMark x1="41884" y1="72372" x2="42084" y2="66667"/>
                        <a14:foregroundMark x1="42084" y1="66517" x2="48297" y2="67718"/>
                        <a14:foregroundMark x1="38477" y1="65766" x2="47695" y2="72673"/>
                        <a14:foregroundMark x1="47695" y1="72673" x2="47896" y2="72823"/>
                        <a14:foregroundMark x1="1403" y1="74024" x2="2204" y2="65315"/>
                        <a14:foregroundMark x1="16232" y1="45495" x2="19840" y2="45495"/>
                        <a14:foregroundMark x1="1603" y1="79580" x2="5812" y2="69219"/>
                        <a14:foregroundMark x1="2806" y1="81381" x2="3206" y2="70120"/>
                      </a14:backgroundRemoval>
                    </a14:imgEffect>
                  </a14:imgLayer>
                </a14:imgProps>
              </a:ext>
              <a:ext uri="{28A0092B-C50C-407E-A947-70E740481C1C}">
                <a14:useLocalDpi xmlns:a14="http://schemas.microsoft.com/office/drawing/2010/main" val="0"/>
              </a:ext>
            </a:extLst>
          </a:blip>
          <a:srcRect/>
          <a:stretch>
            <a:fillRect/>
          </a:stretch>
        </p:blipFill>
        <p:spPr bwMode="auto">
          <a:xfrm>
            <a:off x="357084" y="997034"/>
            <a:ext cx="2945356" cy="393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25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F4253-B523-1DB7-9DD8-C0F0B7E85DD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9C7158-FA03-BEE5-1857-1A026FD17104}"/>
              </a:ext>
            </a:extLst>
          </p:cNvPr>
          <p:cNvSpPr txBox="1"/>
          <p:nvPr/>
        </p:nvSpPr>
        <p:spPr>
          <a:xfrm>
            <a:off x="3615283" y="319121"/>
            <a:ext cx="8315460" cy="369332"/>
          </a:xfrm>
          <a:prstGeom prst="rect">
            <a:avLst/>
          </a:prstGeom>
          <a:noFill/>
        </p:spPr>
        <p:txBody>
          <a:bodyPr wrap="square">
            <a:spAutoFit/>
          </a:bodyPr>
          <a:lstStyle/>
          <a:p>
            <a:pPr algn="l"/>
            <a:r>
              <a:rPr lang="uk-UA" b="1" i="0" dirty="0" err="1">
                <a:solidFill>
                  <a:srgbClr val="000000"/>
                </a:solidFill>
                <a:effectLst/>
                <a:latin typeface="Montserrat" pitchFamily="2" charset="77"/>
              </a:rPr>
              <a:t>Слайси</a:t>
            </a:r>
            <a:r>
              <a:rPr lang="uk-UA" b="1" i="0" dirty="0">
                <a:solidFill>
                  <a:srgbClr val="000000"/>
                </a:solidFill>
                <a:effectLst/>
                <a:latin typeface="Montserrat" pitchFamily="2" charset="77"/>
              </a:rPr>
              <a:t> сушені "</a:t>
            </a:r>
            <a:r>
              <a:rPr lang="uk-UA" b="1" i="0" dirty="0" err="1">
                <a:solidFill>
                  <a:srgbClr val="000000"/>
                </a:solidFill>
                <a:effectLst/>
                <a:latin typeface="Montserrat" pitchFamily="2" charset="77"/>
              </a:rPr>
              <a:t>Ряб</a:t>
            </a:r>
            <a:r>
              <a:rPr lang="en-US" b="1" i="0" dirty="0">
                <a:solidFill>
                  <a:srgbClr val="000000"/>
                </a:solidFill>
                <a:effectLst/>
                <a:latin typeface="Montserrat" pitchFamily="2" charset="77"/>
              </a:rPr>
              <a:t>Chick" </a:t>
            </a:r>
            <a:r>
              <a:rPr lang="uk-UA" b="1" i="0" dirty="0">
                <a:solidFill>
                  <a:srgbClr val="000000"/>
                </a:solidFill>
                <a:effectLst/>
                <a:latin typeface="Montserrat" pitchFamily="2" charset="77"/>
              </a:rPr>
              <a:t>з курячого філе із соєвим соусом</a:t>
            </a:r>
          </a:p>
        </p:txBody>
      </p:sp>
      <p:sp>
        <p:nvSpPr>
          <p:cNvPr id="7" name="TextBox 6">
            <a:extLst>
              <a:ext uri="{FF2B5EF4-FFF2-40B4-BE49-F238E27FC236}">
                <a16:creationId xmlns:a16="http://schemas.microsoft.com/office/drawing/2014/main" id="{ADC60060-421C-7FF1-6276-B119C7F29DF2}"/>
              </a:ext>
            </a:extLst>
          </p:cNvPr>
          <p:cNvSpPr txBox="1"/>
          <p:nvPr/>
        </p:nvSpPr>
        <p:spPr>
          <a:xfrm>
            <a:off x="3684627" y="699602"/>
            <a:ext cx="1376855" cy="369332"/>
          </a:xfrm>
          <a:prstGeom prst="rect">
            <a:avLst/>
          </a:prstGeom>
          <a:noFill/>
        </p:spPr>
        <p:txBody>
          <a:bodyPr wrap="square">
            <a:spAutoFit/>
          </a:bodyPr>
          <a:lstStyle/>
          <a:p>
            <a:r>
              <a:rPr lang="uk-UA" dirty="0">
                <a:solidFill>
                  <a:srgbClr val="2A2731"/>
                </a:solidFill>
                <a:latin typeface="proxima-nova"/>
              </a:rPr>
              <a:t>30</a:t>
            </a:r>
            <a:r>
              <a:rPr lang="uk-UA" b="0" i="0" dirty="0">
                <a:solidFill>
                  <a:srgbClr val="2A2731"/>
                </a:solidFill>
                <a:effectLst/>
                <a:latin typeface="proxima-nova"/>
              </a:rPr>
              <a:t> г</a:t>
            </a:r>
            <a:endParaRPr lang="en-UA" dirty="0"/>
          </a:p>
        </p:txBody>
      </p:sp>
      <p:sp>
        <p:nvSpPr>
          <p:cNvPr id="9" name="TextBox 8">
            <a:extLst>
              <a:ext uri="{FF2B5EF4-FFF2-40B4-BE49-F238E27FC236}">
                <a16:creationId xmlns:a16="http://schemas.microsoft.com/office/drawing/2014/main" id="{EA3D7272-133A-EA3D-249F-6ACBD045E2CB}"/>
              </a:ext>
            </a:extLst>
          </p:cNvPr>
          <p:cNvSpPr txBox="1"/>
          <p:nvPr/>
        </p:nvSpPr>
        <p:spPr>
          <a:xfrm>
            <a:off x="3615284" y="1764167"/>
            <a:ext cx="8054202" cy="1815882"/>
          </a:xfrm>
          <a:prstGeom prst="rect">
            <a:avLst/>
          </a:prstGeom>
          <a:noFill/>
        </p:spPr>
        <p:txBody>
          <a:bodyPr wrap="square">
            <a:spAutoFit/>
          </a:bodyPr>
          <a:lstStyle/>
          <a:p>
            <a:pPr algn="just"/>
            <a:r>
              <a:rPr lang="uk-UA" sz="1600" b="0" i="0" dirty="0">
                <a:solidFill>
                  <a:srgbClr val="000000"/>
                </a:solidFill>
                <a:effectLst/>
                <a:latin typeface="Montserrat" pitchFamily="2" charset="77"/>
              </a:rPr>
              <a:t>Філе куряче сушене «</a:t>
            </a:r>
            <a:r>
              <a:rPr lang="uk-UA" sz="1600" b="0" i="0" dirty="0" err="1">
                <a:solidFill>
                  <a:srgbClr val="000000"/>
                </a:solidFill>
                <a:effectLst/>
                <a:latin typeface="Montserrat" pitchFamily="2" charset="77"/>
              </a:rPr>
              <a:t>Ряб</a:t>
            </a:r>
            <a:r>
              <a:rPr lang="en-US" sz="1600" b="0" i="0" dirty="0">
                <a:solidFill>
                  <a:srgbClr val="000000"/>
                </a:solidFill>
                <a:effectLst/>
                <a:latin typeface="Montserrat" pitchFamily="2" charset="77"/>
              </a:rPr>
              <a:t>Chick» — </a:t>
            </a:r>
            <a:r>
              <a:rPr lang="uk-UA" sz="1600" b="0" i="0" dirty="0">
                <a:solidFill>
                  <a:srgbClr val="000000"/>
                </a:solidFill>
                <a:effectLst/>
                <a:latin typeface="Montserrat" pitchFamily="2" charset="77"/>
              </a:rPr>
              <a:t>це вишукана закуска, виготовлена зі свіжого та високоякісного курячого філе.</a:t>
            </a:r>
          </a:p>
          <a:p>
            <a:pPr algn="just"/>
            <a:r>
              <a:rPr lang="uk-UA" sz="1600" b="0" i="0" dirty="0">
                <a:solidFill>
                  <a:srgbClr val="000000"/>
                </a:solidFill>
                <a:effectLst/>
                <a:latin typeface="Montserrat" pitchFamily="2" charset="77"/>
              </a:rPr>
              <a:t> </a:t>
            </a:r>
          </a:p>
          <a:p>
            <a:pPr algn="just"/>
            <a:r>
              <a:rPr lang="uk-UA" sz="1600" b="0" i="0" dirty="0">
                <a:solidFill>
                  <a:srgbClr val="000000"/>
                </a:solidFill>
                <a:effectLst/>
                <a:latin typeface="Montserrat" pitchFamily="2" charset="77"/>
              </a:rPr>
              <a:t>Філе куряче сушене містить важливі білки, необхідні для будівництва м'язової тканини, та виступає джерелом вітамінів групи </a:t>
            </a:r>
            <a:r>
              <a:rPr lang="en-US" sz="1600" b="0" i="0" dirty="0">
                <a:solidFill>
                  <a:srgbClr val="000000"/>
                </a:solidFill>
                <a:effectLst/>
                <a:latin typeface="Montserrat" pitchFamily="2" charset="77"/>
              </a:rPr>
              <a:t>B. </a:t>
            </a:r>
            <a:r>
              <a:rPr lang="uk-UA" sz="1600" b="0" i="0" dirty="0">
                <a:solidFill>
                  <a:srgbClr val="000000"/>
                </a:solidFill>
                <a:effectLst/>
                <a:latin typeface="Montserrat" pitchFamily="2" charset="77"/>
              </a:rPr>
              <a:t>Вони підтримують енергетичний обмін та нормальне функціонування нервової системи.</a:t>
            </a:r>
          </a:p>
        </p:txBody>
      </p:sp>
      <p:sp>
        <p:nvSpPr>
          <p:cNvPr id="10" name="TextBox 9">
            <a:extLst>
              <a:ext uri="{FF2B5EF4-FFF2-40B4-BE49-F238E27FC236}">
                <a16:creationId xmlns:a16="http://schemas.microsoft.com/office/drawing/2014/main" id="{A68FD8C7-C93C-750F-B97A-EB3797E97AB8}"/>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7498A7D1-2F43-7270-BE8E-1493E3AF09FE}"/>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60 грн</a:t>
            </a:r>
            <a:endParaRPr lang="en-UA" sz="2000" b="1" dirty="0"/>
          </a:p>
        </p:txBody>
      </p:sp>
      <p:pic>
        <p:nvPicPr>
          <p:cNvPr id="3" name="Picture 2">
            <a:extLst>
              <a:ext uri="{FF2B5EF4-FFF2-40B4-BE49-F238E27FC236}">
                <a16:creationId xmlns:a16="http://schemas.microsoft.com/office/drawing/2014/main" id="{161DF038-B048-4B14-A787-C1AF3C0D3100}"/>
              </a:ext>
            </a:extLst>
          </p:cNvPr>
          <p:cNvPicPr>
            <a:picLocks noChangeAspect="1"/>
          </p:cNvPicPr>
          <p:nvPr/>
        </p:nvPicPr>
        <p:blipFill>
          <a:blip r:embed="rId2"/>
          <a:stretch>
            <a:fillRect/>
          </a:stretch>
        </p:blipFill>
        <p:spPr>
          <a:xfrm>
            <a:off x="245333" y="884268"/>
            <a:ext cx="3335280" cy="4739608"/>
          </a:xfrm>
          <a:prstGeom prst="rect">
            <a:avLst/>
          </a:prstGeom>
        </p:spPr>
      </p:pic>
    </p:spTree>
    <p:extLst>
      <p:ext uri="{BB962C8B-B14F-4D97-AF65-F5344CB8AC3E}">
        <p14:creationId xmlns:p14="http://schemas.microsoft.com/office/powerpoint/2010/main" val="1926029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CF70C-E6FA-FF72-2F3E-35BD6B9EC0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4E3489-9320-8A8F-2F35-5B46A5A04934}"/>
              </a:ext>
            </a:extLst>
          </p:cNvPr>
          <p:cNvSpPr txBox="1"/>
          <p:nvPr/>
        </p:nvSpPr>
        <p:spPr>
          <a:xfrm>
            <a:off x="3615282" y="319121"/>
            <a:ext cx="9414917" cy="369332"/>
          </a:xfrm>
          <a:prstGeom prst="rect">
            <a:avLst/>
          </a:prstGeom>
          <a:noFill/>
        </p:spPr>
        <p:txBody>
          <a:bodyPr wrap="square">
            <a:spAutoFit/>
          </a:bodyPr>
          <a:lstStyle/>
          <a:p>
            <a:pPr algn="l"/>
            <a:r>
              <a:rPr lang="uk-UA" b="1" i="0" dirty="0" err="1">
                <a:solidFill>
                  <a:srgbClr val="000000"/>
                </a:solidFill>
                <a:effectLst/>
                <a:latin typeface="Montserrat" pitchFamily="2" charset="77"/>
              </a:rPr>
              <a:t>Слайси</a:t>
            </a:r>
            <a:r>
              <a:rPr lang="uk-UA" b="1" i="0" dirty="0">
                <a:solidFill>
                  <a:srgbClr val="000000"/>
                </a:solidFill>
                <a:effectLst/>
                <a:latin typeface="Montserrat" pitchFamily="2" charset="77"/>
              </a:rPr>
              <a:t> сушені "</a:t>
            </a:r>
            <a:r>
              <a:rPr lang="uk-UA" b="1" i="0" dirty="0" err="1">
                <a:solidFill>
                  <a:srgbClr val="000000"/>
                </a:solidFill>
                <a:effectLst/>
                <a:latin typeface="Montserrat" pitchFamily="2" charset="77"/>
              </a:rPr>
              <a:t>Ряб</a:t>
            </a:r>
            <a:r>
              <a:rPr lang="en-US" b="1" i="0" dirty="0">
                <a:solidFill>
                  <a:srgbClr val="000000"/>
                </a:solidFill>
                <a:effectLst/>
                <a:latin typeface="Montserrat" pitchFamily="2" charset="77"/>
              </a:rPr>
              <a:t>Chick" </a:t>
            </a:r>
            <a:r>
              <a:rPr lang="uk-UA" b="1" i="0" dirty="0">
                <a:solidFill>
                  <a:srgbClr val="000000"/>
                </a:solidFill>
                <a:effectLst/>
                <a:latin typeface="Montserrat" pitchFamily="2" charset="77"/>
              </a:rPr>
              <a:t>з курячого філе з перцем та паприкою</a:t>
            </a:r>
          </a:p>
        </p:txBody>
      </p:sp>
      <p:sp>
        <p:nvSpPr>
          <p:cNvPr id="7" name="TextBox 6">
            <a:extLst>
              <a:ext uri="{FF2B5EF4-FFF2-40B4-BE49-F238E27FC236}">
                <a16:creationId xmlns:a16="http://schemas.microsoft.com/office/drawing/2014/main" id="{E8C22DD5-300B-C1DD-8D25-7830C4689F50}"/>
              </a:ext>
            </a:extLst>
          </p:cNvPr>
          <p:cNvSpPr txBox="1"/>
          <p:nvPr/>
        </p:nvSpPr>
        <p:spPr>
          <a:xfrm>
            <a:off x="3684627" y="699602"/>
            <a:ext cx="1376855" cy="369332"/>
          </a:xfrm>
          <a:prstGeom prst="rect">
            <a:avLst/>
          </a:prstGeom>
          <a:noFill/>
        </p:spPr>
        <p:txBody>
          <a:bodyPr wrap="square">
            <a:spAutoFit/>
          </a:bodyPr>
          <a:lstStyle/>
          <a:p>
            <a:r>
              <a:rPr lang="uk-UA" dirty="0">
                <a:solidFill>
                  <a:srgbClr val="2A2731"/>
                </a:solidFill>
                <a:latin typeface="proxima-nova"/>
              </a:rPr>
              <a:t>30</a:t>
            </a:r>
            <a:r>
              <a:rPr lang="uk-UA" b="0" i="0" dirty="0">
                <a:solidFill>
                  <a:srgbClr val="2A2731"/>
                </a:solidFill>
                <a:effectLst/>
                <a:latin typeface="proxima-nova"/>
              </a:rPr>
              <a:t> г</a:t>
            </a:r>
            <a:endParaRPr lang="en-UA" dirty="0"/>
          </a:p>
        </p:txBody>
      </p:sp>
      <p:sp>
        <p:nvSpPr>
          <p:cNvPr id="9" name="TextBox 8">
            <a:extLst>
              <a:ext uri="{FF2B5EF4-FFF2-40B4-BE49-F238E27FC236}">
                <a16:creationId xmlns:a16="http://schemas.microsoft.com/office/drawing/2014/main" id="{87CCD24A-3F22-E674-3308-A26C8F8C0CC6}"/>
              </a:ext>
            </a:extLst>
          </p:cNvPr>
          <p:cNvSpPr txBox="1"/>
          <p:nvPr/>
        </p:nvSpPr>
        <p:spPr>
          <a:xfrm>
            <a:off x="3615284" y="1764167"/>
            <a:ext cx="8054202" cy="2062103"/>
          </a:xfrm>
          <a:prstGeom prst="rect">
            <a:avLst/>
          </a:prstGeom>
          <a:noFill/>
        </p:spPr>
        <p:txBody>
          <a:bodyPr wrap="square">
            <a:spAutoFit/>
          </a:bodyPr>
          <a:lstStyle/>
          <a:p>
            <a:pPr algn="just"/>
            <a:r>
              <a:rPr lang="uk-UA" sz="1600" b="0" i="0" dirty="0" err="1">
                <a:solidFill>
                  <a:srgbClr val="000000"/>
                </a:solidFill>
                <a:effectLst/>
                <a:latin typeface="Montserrat" pitchFamily="2" charset="77"/>
              </a:rPr>
              <a:t>Слайси</a:t>
            </a:r>
            <a:r>
              <a:rPr lang="uk-UA" sz="1600" b="0" i="0" dirty="0">
                <a:solidFill>
                  <a:srgbClr val="000000"/>
                </a:solidFill>
                <a:effectLst/>
                <a:latin typeface="Montserrat" pitchFamily="2" charset="77"/>
              </a:rPr>
              <a:t> курячі </a:t>
            </a:r>
            <a:r>
              <a:rPr lang="uk-UA" sz="1600" b="0" i="0" dirty="0" err="1">
                <a:solidFill>
                  <a:srgbClr val="000000"/>
                </a:solidFill>
                <a:effectLst/>
                <a:latin typeface="Montserrat" pitchFamily="2" charset="77"/>
              </a:rPr>
              <a:t>Ряб</a:t>
            </a:r>
            <a:r>
              <a:rPr lang="en-US" sz="1600" b="0" i="0" dirty="0">
                <a:solidFill>
                  <a:srgbClr val="000000"/>
                </a:solidFill>
                <a:effectLst/>
                <a:latin typeface="Montserrat" pitchFamily="2" charset="77"/>
              </a:rPr>
              <a:t>Chick </a:t>
            </a:r>
            <a:r>
              <a:rPr lang="uk-UA" sz="1600" b="0" i="0" dirty="0">
                <a:solidFill>
                  <a:srgbClr val="000000"/>
                </a:solidFill>
                <a:effectLst/>
                <a:latin typeface="Montserrat" pitchFamily="2" charset="77"/>
              </a:rPr>
              <a:t>з перцем і паприкою — чудове поєднання тонко нарізаного добірного філе курчати-бройлера та </a:t>
            </a:r>
            <a:r>
              <a:rPr lang="uk-UA" sz="1600" b="0" i="0" dirty="0" err="1">
                <a:solidFill>
                  <a:srgbClr val="000000"/>
                </a:solidFill>
                <a:effectLst/>
                <a:latin typeface="Montserrat" pitchFamily="2" charset="77"/>
              </a:rPr>
              <a:t>інтригуючого</a:t>
            </a:r>
            <a:r>
              <a:rPr lang="uk-UA" sz="1600" b="0" i="0" dirty="0">
                <a:solidFill>
                  <a:srgbClr val="000000"/>
                </a:solidFill>
                <a:effectLst/>
                <a:latin typeface="Montserrat" pitchFamily="2" charset="77"/>
              </a:rPr>
              <a:t> смаку, збагаченого пікантною паприкою та ароматним перцем. Цей продукт стане ідеальним </a:t>
            </a:r>
            <a:r>
              <a:rPr lang="uk-UA" sz="1600" b="0" i="0" dirty="0" err="1">
                <a:solidFill>
                  <a:srgbClr val="000000"/>
                </a:solidFill>
                <a:effectLst/>
                <a:latin typeface="Montserrat" pitchFamily="2" charset="77"/>
              </a:rPr>
              <a:t>снеком</a:t>
            </a:r>
            <a:r>
              <a:rPr lang="uk-UA" sz="1600" b="0" i="0" dirty="0">
                <a:solidFill>
                  <a:srgbClr val="000000"/>
                </a:solidFill>
                <a:effectLst/>
                <a:latin typeface="Montserrat" pitchFamily="2" charset="77"/>
              </a:rPr>
              <a:t> для тих, хто цінує смак і якість. </a:t>
            </a:r>
          </a:p>
          <a:p>
            <a:pPr algn="just"/>
            <a:r>
              <a:rPr lang="uk-UA" sz="1600" b="0" i="0" dirty="0">
                <a:solidFill>
                  <a:srgbClr val="000000"/>
                </a:solidFill>
                <a:effectLst/>
                <a:latin typeface="Montserrat" pitchFamily="2" charset="77"/>
              </a:rPr>
              <a:t> </a:t>
            </a:r>
          </a:p>
          <a:p>
            <a:pPr algn="just"/>
            <a:r>
              <a:rPr lang="uk-UA" sz="1600" b="0" i="0" dirty="0" err="1">
                <a:solidFill>
                  <a:srgbClr val="000000"/>
                </a:solidFill>
                <a:effectLst/>
                <a:latin typeface="Montserrat" pitchFamily="2" charset="77"/>
              </a:rPr>
              <a:t>Ряб</a:t>
            </a:r>
            <a:r>
              <a:rPr lang="en-US" sz="1600" b="0" i="0" dirty="0">
                <a:solidFill>
                  <a:srgbClr val="000000"/>
                </a:solidFill>
                <a:effectLst/>
                <a:latin typeface="Montserrat" pitchFamily="2" charset="77"/>
              </a:rPr>
              <a:t>Chick </a:t>
            </a:r>
            <a:r>
              <a:rPr lang="uk-UA" sz="1600" b="0" i="0" dirty="0">
                <a:solidFill>
                  <a:srgbClr val="000000"/>
                </a:solidFill>
                <a:effectLst/>
                <a:latin typeface="Montserrat" pitchFamily="2" charset="77"/>
              </a:rPr>
              <a:t>не містить зайвих спецій, консервантів і підсилювачів смаку, що робить його ще більш привабливим для тих, хто цінує натуральність і чистоту складу.</a:t>
            </a:r>
          </a:p>
        </p:txBody>
      </p:sp>
      <p:sp>
        <p:nvSpPr>
          <p:cNvPr id="10" name="TextBox 9">
            <a:extLst>
              <a:ext uri="{FF2B5EF4-FFF2-40B4-BE49-F238E27FC236}">
                <a16:creationId xmlns:a16="http://schemas.microsoft.com/office/drawing/2014/main" id="{B388483E-6965-F55D-3EB8-48BB8B5CEF05}"/>
              </a:ext>
            </a:extLst>
          </p:cNvPr>
          <p:cNvSpPr txBox="1"/>
          <p:nvPr/>
        </p:nvSpPr>
        <p:spPr>
          <a:xfrm>
            <a:off x="3652071" y="1425883"/>
            <a:ext cx="609600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4" name="TextBox 3">
            <a:extLst>
              <a:ext uri="{FF2B5EF4-FFF2-40B4-BE49-F238E27FC236}">
                <a16:creationId xmlns:a16="http://schemas.microsoft.com/office/drawing/2014/main" id="{9193E6C4-1E2F-A998-5F09-948E910899AE}"/>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60 грн</a:t>
            </a:r>
            <a:endParaRPr lang="en-UA" sz="2000" b="1" dirty="0"/>
          </a:p>
        </p:txBody>
      </p:sp>
      <p:pic>
        <p:nvPicPr>
          <p:cNvPr id="6" name="Picture 5">
            <a:extLst>
              <a:ext uri="{FF2B5EF4-FFF2-40B4-BE49-F238E27FC236}">
                <a16:creationId xmlns:a16="http://schemas.microsoft.com/office/drawing/2014/main" id="{6C566455-A46C-ECED-F320-0326238C6907}"/>
              </a:ext>
            </a:extLst>
          </p:cNvPr>
          <p:cNvPicPr>
            <a:picLocks noChangeAspect="1"/>
          </p:cNvPicPr>
          <p:nvPr/>
        </p:nvPicPr>
        <p:blipFill>
          <a:blip r:embed="rId2"/>
          <a:stretch>
            <a:fillRect/>
          </a:stretch>
        </p:blipFill>
        <p:spPr>
          <a:xfrm>
            <a:off x="674914" y="1240935"/>
            <a:ext cx="2536371" cy="2536371"/>
          </a:xfrm>
          <a:prstGeom prst="rect">
            <a:avLst/>
          </a:prstGeom>
        </p:spPr>
      </p:pic>
    </p:spTree>
    <p:extLst>
      <p:ext uri="{BB962C8B-B14F-4D97-AF65-F5344CB8AC3E}">
        <p14:creationId xmlns:p14="http://schemas.microsoft.com/office/powerpoint/2010/main" val="2756093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C53B4-96CF-C7F9-8123-0325C1F3FE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44525B6-358D-634B-0602-6C63112FFE5C}"/>
              </a:ext>
            </a:extLst>
          </p:cNvPr>
          <p:cNvSpPr txBox="1"/>
          <p:nvPr/>
        </p:nvSpPr>
        <p:spPr>
          <a:xfrm>
            <a:off x="3584129" y="214524"/>
            <a:ext cx="6096000" cy="369332"/>
          </a:xfrm>
          <a:prstGeom prst="rect">
            <a:avLst/>
          </a:prstGeom>
          <a:noFill/>
        </p:spPr>
        <p:txBody>
          <a:bodyPr wrap="square">
            <a:spAutoFit/>
          </a:bodyPr>
          <a:lstStyle/>
          <a:p>
            <a:pPr algn="l"/>
            <a:r>
              <a:rPr lang="uk-UA" b="1" i="0" dirty="0">
                <a:solidFill>
                  <a:srgbClr val="333333"/>
                </a:solidFill>
                <a:effectLst/>
                <a:latin typeface="Circe"/>
              </a:rPr>
              <a:t>Коньяк </a:t>
            </a:r>
            <a:r>
              <a:rPr lang="en-US" b="1" i="0" dirty="0">
                <a:solidFill>
                  <a:srgbClr val="333333"/>
                </a:solidFill>
                <a:effectLst/>
                <a:latin typeface="Circe"/>
              </a:rPr>
              <a:t>Martell, VSOP</a:t>
            </a:r>
          </a:p>
        </p:txBody>
      </p:sp>
      <p:sp>
        <p:nvSpPr>
          <p:cNvPr id="7" name="TextBox 6">
            <a:extLst>
              <a:ext uri="{FF2B5EF4-FFF2-40B4-BE49-F238E27FC236}">
                <a16:creationId xmlns:a16="http://schemas.microsoft.com/office/drawing/2014/main" id="{08E51EA2-837E-557D-14B6-F6DB4617E442}"/>
              </a:ext>
            </a:extLst>
          </p:cNvPr>
          <p:cNvSpPr txBox="1"/>
          <p:nvPr/>
        </p:nvSpPr>
        <p:spPr>
          <a:xfrm>
            <a:off x="3584129" y="627702"/>
            <a:ext cx="1376855" cy="369332"/>
          </a:xfrm>
          <a:prstGeom prst="rect">
            <a:avLst/>
          </a:prstGeom>
          <a:noFill/>
        </p:spPr>
        <p:txBody>
          <a:bodyPr wrap="square">
            <a:spAutoFit/>
          </a:bodyPr>
          <a:lstStyle/>
          <a:p>
            <a:r>
              <a:rPr lang="uk-UA" b="0" i="0" dirty="0">
                <a:solidFill>
                  <a:srgbClr val="2A2731"/>
                </a:solidFill>
                <a:effectLst/>
                <a:latin typeface="proxima-nova"/>
              </a:rPr>
              <a:t>0,5 л</a:t>
            </a:r>
            <a:endParaRPr lang="en-UA" dirty="0"/>
          </a:p>
        </p:txBody>
      </p:sp>
      <p:sp>
        <p:nvSpPr>
          <p:cNvPr id="9" name="TextBox 8">
            <a:extLst>
              <a:ext uri="{FF2B5EF4-FFF2-40B4-BE49-F238E27FC236}">
                <a16:creationId xmlns:a16="http://schemas.microsoft.com/office/drawing/2014/main" id="{48AA5813-6277-E761-2606-533FCCD1BD6F}"/>
              </a:ext>
            </a:extLst>
          </p:cNvPr>
          <p:cNvSpPr txBox="1"/>
          <p:nvPr/>
        </p:nvSpPr>
        <p:spPr>
          <a:xfrm>
            <a:off x="3625144" y="1745695"/>
            <a:ext cx="8156028" cy="2246769"/>
          </a:xfrm>
          <a:prstGeom prst="rect">
            <a:avLst/>
          </a:prstGeom>
          <a:noFill/>
        </p:spPr>
        <p:txBody>
          <a:bodyPr wrap="square">
            <a:spAutoFit/>
          </a:bodyPr>
          <a:lstStyle/>
          <a:p>
            <a:r>
              <a:rPr lang="en-US" sz="1400" b="0" i="0" dirty="0">
                <a:solidFill>
                  <a:srgbClr val="000000"/>
                </a:solidFill>
                <a:effectLst/>
                <a:latin typeface="Circe"/>
              </a:rPr>
              <a:t>Martell VSOP - </a:t>
            </a:r>
            <a:r>
              <a:rPr lang="uk-UA" sz="1400" b="0" i="0" dirty="0">
                <a:solidFill>
                  <a:srgbClr val="000000"/>
                </a:solidFill>
                <a:effectLst/>
                <a:latin typeface="Circe"/>
              </a:rPr>
              <a:t>витончений, м'який і неперевершений витвір будинку </a:t>
            </a:r>
            <a:r>
              <a:rPr lang="uk-UA" sz="1400" b="0" i="0" dirty="0" err="1">
                <a:solidFill>
                  <a:srgbClr val="000000"/>
                </a:solidFill>
                <a:effectLst/>
                <a:latin typeface="Circe"/>
              </a:rPr>
              <a:t>Мартель</a:t>
            </a:r>
            <a:r>
              <a:rPr lang="uk-UA" sz="1400" b="0" i="0" dirty="0">
                <a:solidFill>
                  <a:srgbClr val="000000"/>
                </a:solidFill>
                <a:effectLst/>
                <a:latin typeface="Circe"/>
              </a:rPr>
              <a:t>, коньяк, який заслужив всесвітню любов і чудову репутацію. Створений до Дня 160-річчя коньячного будинку, </a:t>
            </a:r>
            <a:r>
              <a:rPr lang="en-US" sz="1400" b="0" i="0" dirty="0">
                <a:solidFill>
                  <a:srgbClr val="000000"/>
                </a:solidFill>
                <a:effectLst/>
                <a:latin typeface="Circe"/>
              </a:rPr>
              <a:t>Very Superior Old Pale </a:t>
            </a:r>
            <a:r>
              <a:rPr lang="uk-UA" sz="1400" b="0" i="0" dirty="0">
                <a:solidFill>
                  <a:srgbClr val="000000"/>
                </a:solidFill>
                <a:effectLst/>
                <a:latin typeface="Circe"/>
              </a:rPr>
              <a:t>прикрашений медальйоном короля Людовика </a:t>
            </a:r>
            <a:r>
              <a:rPr lang="en-US" sz="1400" b="0" i="0" dirty="0">
                <a:solidFill>
                  <a:srgbClr val="000000"/>
                </a:solidFill>
                <a:effectLst/>
                <a:latin typeface="Circe"/>
              </a:rPr>
              <a:t>XIV, </a:t>
            </a:r>
            <a:r>
              <a:rPr lang="uk-UA" sz="1400" b="0" i="0" dirty="0">
                <a:solidFill>
                  <a:srgbClr val="000000"/>
                </a:solidFill>
                <a:effectLst/>
                <a:latin typeface="Circe"/>
              </a:rPr>
              <a:t>який правив в рік створення заводу. Компанія співпрацює більш ніж з тисячею виноробних господарств, які використовують виноград виключно з шести найкращих </a:t>
            </a:r>
            <a:r>
              <a:rPr lang="uk-UA" sz="1400" b="0" i="0" dirty="0" err="1">
                <a:solidFill>
                  <a:srgbClr val="000000"/>
                </a:solidFill>
                <a:effectLst/>
                <a:latin typeface="Circe"/>
              </a:rPr>
              <a:t>крю</a:t>
            </a:r>
            <a:r>
              <a:rPr lang="uk-UA" sz="1400" b="0" i="0" dirty="0">
                <a:solidFill>
                  <a:srgbClr val="000000"/>
                </a:solidFill>
                <a:effectLst/>
                <a:latin typeface="Circe"/>
              </a:rPr>
              <a:t>. Тільки найякісніше біле вино має честь стати коньяком </a:t>
            </a:r>
            <a:r>
              <a:rPr lang="en-US" sz="1400" b="0" i="0" dirty="0">
                <a:solidFill>
                  <a:srgbClr val="000000"/>
                </a:solidFill>
                <a:effectLst/>
                <a:latin typeface="Circe"/>
              </a:rPr>
              <a:t>Martell. </a:t>
            </a:r>
            <a:r>
              <a:rPr lang="uk-UA" sz="1400" b="0" i="0" dirty="0">
                <a:solidFill>
                  <a:srgbClr val="000000"/>
                </a:solidFill>
                <a:effectLst/>
                <a:latin typeface="Circe"/>
              </a:rPr>
              <a:t>Вино піддається дворівневому очищенню по-старовинному </a:t>
            </a:r>
            <a:r>
              <a:rPr lang="uk-UA" sz="1400" b="0" i="0" dirty="0" err="1">
                <a:solidFill>
                  <a:srgbClr val="000000"/>
                </a:solidFill>
                <a:effectLst/>
                <a:latin typeface="Circe"/>
              </a:rPr>
              <a:t>шарантійскому</a:t>
            </a:r>
            <a:r>
              <a:rPr lang="uk-UA" sz="1400" b="0" i="0" dirty="0">
                <a:solidFill>
                  <a:srgbClr val="000000"/>
                </a:solidFill>
                <a:effectLst/>
                <a:latin typeface="Circe"/>
              </a:rPr>
              <a:t> способу, після чого на світ з'являється </a:t>
            </a:r>
            <a:r>
              <a:rPr lang="en-US" sz="1400" b="0" i="0" dirty="0">
                <a:solidFill>
                  <a:srgbClr val="000000"/>
                </a:solidFill>
                <a:effectLst/>
                <a:latin typeface="Circe"/>
              </a:rPr>
              <a:t>eau-de-vie (</a:t>
            </a:r>
            <a:r>
              <a:rPr lang="uk-UA" sz="1400" b="0" i="0" dirty="0">
                <a:solidFill>
                  <a:srgbClr val="000000"/>
                </a:solidFill>
                <a:effectLst/>
                <a:latin typeface="Circe"/>
              </a:rPr>
              <a:t>вода життя) - найчистіший спирт. Деякі спирти піддаються і третього етапу очищення: це поширюється на спирти другого очищення, отримані на початковій і завершальній стадії етапу. Таким чином досягається дивовижна чистота сировини. </a:t>
            </a:r>
            <a:br>
              <a:rPr lang="uk-UA" sz="1400" dirty="0"/>
            </a:br>
            <a:endParaRPr lang="en-UA" sz="1400" dirty="0"/>
          </a:p>
        </p:txBody>
      </p:sp>
      <p:sp>
        <p:nvSpPr>
          <p:cNvPr id="10" name="TextBox 9">
            <a:extLst>
              <a:ext uri="{FF2B5EF4-FFF2-40B4-BE49-F238E27FC236}">
                <a16:creationId xmlns:a16="http://schemas.microsoft.com/office/drawing/2014/main" id="{1F95AF08-5F5A-D31A-2383-44937C9ECA2D}"/>
              </a:ext>
            </a:extLst>
          </p:cNvPr>
          <p:cNvSpPr txBox="1"/>
          <p:nvPr/>
        </p:nvSpPr>
        <p:spPr>
          <a:xfrm>
            <a:off x="3625144" y="1489118"/>
            <a:ext cx="945830" cy="369332"/>
          </a:xfrm>
          <a:prstGeom prst="rect">
            <a:avLst/>
          </a:prstGeom>
          <a:noFill/>
        </p:spPr>
        <p:txBody>
          <a:bodyPr wrap="square">
            <a:spAutoFit/>
          </a:bodyPr>
          <a:lstStyle/>
          <a:p>
            <a:r>
              <a:rPr lang="uk-UA" i="1" dirty="0">
                <a:solidFill>
                  <a:srgbClr val="2A2731"/>
                </a:solidFill>
                <a:latin typeface="proxima-nova"/>
              </a:rPr>
              <a:t>Опис</a:t>
            </a:r>
            <a:endParaRPr lang="en-UA" i="1" dirty="0"/>
          </a:p>
        </p:txBody>
      </p:sp>
      <p:sp>
        <p:nvSpPr>
          <p:cNvPr id="14" name="TextBox 13">
            <a:extLst>
              <a:ext uri="{FF2B5EF4-FFF2-40B4-BE49-F238E27FC236}">
                <a16:creationId xmlns:a16="http://schemas.microsoft.com/office/drawing/2014/main" id="{3E9CC659-E3EE-3CF0-7CED-4929BF2106CC}"/>
              </a:ext>
            </a:extLst>
          </p:cNvPr>
          <p:cNvSpPr txBox="1"/>
          <p:nvPr/>
        </p:nvSpPr>
        <p:spPr>
          <a:xfrm>
            <a:off x="3736428" y="3924977"/>
            <a:ext cx="6096000" cy="369332"/>
          </a:xfrm>
          <a:prstGeom prst="rect">
            <a:avLst/>
          </a:prstGeom>
          <a:noFill/>
        </p:spPr>
        <p:txBody>
          <a:bodyPr wrap="square">
            <a:spAutoFit/>
          </a:bodyPr>
          <a:lstStyle/>
          <a:p>
            <a:r>
              <a:rPr lang="uk-UA" i="1" dirty="0">
                <a:solidFill>
                  <a:srgbClr val="2A2731"/>
                </a:solidFill>
                <a:latin typeface="proxima-nova"/>
              </a:rPr>
              <a:t>Географія</a:t>
            </a:r>
            <a:endParaRPr lang="en-UA" i="1" dirty="0">
              <a:solidFill>
                <a:srgbClr val="2A2731"/>
              </a:solidFill>
              <a:latin typeface="proxima-nova"/>
            </a:endParaRPr>
          </a:p>
        </p:txBody>
      </p:sp>
      <p:sp>
        <p:nvSpPr>
          <p:cNvPr id="15" name="TextBox 14">
            <a:extLst>
              <a:ext uri="{FF2B5EF4-FFF2-40B4-BE49-F238E27FC236}">
                <a16:creationId xmlns:a16="http://schemas.microsoft.com/office/drawing/2014/main" id="{3F3C8364-E510-95F8-A0CE-3CD7330EF090}"/>
              </a:ext>
            </a:extLst>
          </p:cNvPr>
          <p:cNvSpPr txBox="1"/>
          <p:nvPr/>
        </p:nvSpPr>
        <p:spPr>
          <a:xfrm>
            <a:off x="3736428" y="4317330"/>
            <a:ext cx="2359572" cy="369332"/>
          </a:xfrm>
          <a:prstGeom prst="rect">
            <a:avLst/>
          </a:prstGeom>
          <a:noFill/>
        </p:spPr>
        <p:txBody>
          <a:bodyPr wrap="square">
            <a:spAutoFit/>
          </a:bodyPr>
          <a:lstStyle/>
          <a:p>
            <a:r>
              <a:rPr lang="uk-UA" b="0" i="0" dirty="0">
                <a:effectLst/>
                <a:latin typeface="Silpo Text"/>
              </a:rPr>
              <a:t>Франція</a:t>
            </a:r>
            <a:endParaRPr lang="en-UA" dirty="0"/>
          </a:p>
        </p:txBody>
      </p:sp>
      <p:sp>
        <p:nvSpPr>
          <p:cNvPr id="16" name="TextBox 15">
            <a:extLst>
              <a:ext uri="{FF2B5EF4-FFF2-40B4-BE49-F238E27FC236}">
                <a16:creationId xmlns:a16="http://schemas.microsoft.com/office/drawing/2014/main" id="{FF529736-FDA4-3B62-6D09-9CE98081C4F6}"/>
              </a:ext>
            </a:extLst>
          </p:cNvPr>
          <p:cNvSpPr txBox="1"/>
          <p:nvPr/>
        </p:nvSpPr>
        <p:spPr>
          <a:xfrm>
            <a:off x="3646815" y="4927814"/>
            <a:ext cx="6096000" cy="369332"/>
          </a:xfrm>
          <a:prstGeom prst="rect">
            <a:avLst/>
          </a:prstGeom>
          <a:noFill/>
        </p:spPr>
        <p:txBody>
          <a:bodyPr wrap="square">
            <a:spAutoFit/>
          </a:bodyPr>
          <a:lstStyle/>
          <a:p>
            <a:r>
              <a:rPr lang="uk-UA" i="1" dirty="0">
                <a:solidFill>
                  <a:srgbClr val="2A2731"/>
                </a:solidFill>
                <a:latin typeface="proxima-nova"/>
              </a:rPr>
              <a:t>Міцність</a:t>
            </a:r>
            <a:endParaRPr lang="en-UA" i="1" dirty="0">
              <a:solidFill>
                <a:srgbClr val="2A2731"/>
              </a:solidFill>
              <a:latin typeface="proxima-nova"/>
            </a:endParaRPr>
          </a:p>
        </p:txBody>
      </p:sp>
      <p:sp>
        <p:nvSpPr>
          <p:cNvPr id="17" name="TextBox 16">
            <a:extLst>
              <a:ext uri="{FF2B5EF4-FFF2-40B4-BE49-F238E27FC236}">
                <a16:creationId xmlns:a16="http://schemas.microsoft.com/office/drawing/2014/main" id="{DD1647EE-370A-90E3-BBAB-8CCEEC43E693}"/>
              </a:ext>
            </a:extLst>
          </p:cNvPr>
          <p:cNvSpPr txBox="1"/>
          <p:nvPr/>
        </p:nvSpPr>
        <p:spPr>
          <a:xfrm>
            <a:off x="3646815" y="5299158"/>
            <a:ext cx="1376855" cy="369332"/>
          </a:xfrm>
          <a:prstGeom prst="rect">
            <a:avLst/>
          </a:prstGeom>
          <a:noFill/>
        </p:spPr>
        <p:txBody>
          <a:bodyPr wrap="square">
            <a:spAutoFit/>
          </a:bodyPr>
          <a:lstStyle/>
          <a:p>
            <a:r>
              <a:rPr lang="uk-UA" dirty="0">
                <a:solidFill>
                  <a:srgbClr val="2A2731"/>
                </a:solidFill>
                <a:latin typeface="proxima-nova"/>
              </a:rPr>
              <a:t>40 %</a:t>
            </a:r>
            <a:endParaRPr lang="en-UA" dirty="0"/>
          </a:p>
        </p:txBody>
      </p:sp>
      <p:sp>
        <p:nvSpPr>
          <p:cNvPr id="18" name="TextBox 17">
            <a:extLst>
              <a:ext uri="{FF2B5EF4-FFF2-40B4-BE49-F238E27FC236}">
                <a16:creationId xmlns:a16="http://schemas.microsoft.com/office/drawing/2014/main" id="{32D44A37-62A0-A526-C04D-142BC6E3AC3C}"/>
              </a:ext>
            </a:extLst>
          </p:cNvPr>
          <p:cNvSpPr txBox="1"/>
          <p:nvPr/>
        </p:nvSpPr>
        <p:spPr>
          <a:xfrm>
            <a:off x="3646815" y="5795822"/>
            <a:ext cx="1600099" cy="369332"/>
          </a:xfrm>
          <a:prstGeom prst="rect">
            <a:avLst/>
          </a:prstGeom>
          <a:noFill/>
        </p:spPr>
        <p:txBody>
          <a:bodyPr wrap="square">
            <a:spAutoFit/>
          </a:bodyPr>
          <a:lstStyle/>
          <a:p>
            <a:r>
              <a:rPr lang="uk-UA" i="1" dirty="0">
                <a:solidFill>
                  <a:srgbClr val="2A2731"/>
                </a:solidFill>
                <a:latin typeface="proxima-nova"/>
              </a:rPr>
              <a:t>Виробник</a:t>
            </a:r>
            <a:endParaRPr lang="en-UA" i="1" dirty="0">
              <a:solidFill>
                <a:srgbClr val="2A2731"/>
              </a:solidFill>
              <a:latin typeface="proxima-nova"/>
            </a:endParaRPr>
          </a:p>
        </p:txBody>
      </p:sp>
      <p:sp>
        <p:nvSpPr>
          <p:cNvPr id="19" name="TextBox 18">
            <a:extLst>
              <a:ext uri="{FF2B5EF4-FFF2-40B4-BE49-F238E27FC236}">
                <a16:creationId xmlns:a16="http://schemas.microsoft.com/office/drawing/2014/main" id="{DA8C35A6-F5CD-47A9-2FCC-80C9F0CCFBF1}"/>
              </a:ext>
            </a:extLst>
          </p:cNvPr>
          <p:cNvSpPr txBox="1"/>
          <p:nvPr/>
        </p:nvSpPr>
        <p:spPr>
          <a:xfrm>
            <a:off x="3646815" y="6245322"/>
            <a:ext cx="3023810" cy="646331"/>
          </a:xfrm>
          <a:prstGeom prst="rect">
            <a:avLst/>
          </a:prstGeom>
          <a:noFill/>
        </p:spPr>
        <p:txBody>
          <a:bodyPr wrap="square">
            <a:spAutoFit/>
          </a:bodyPr>
          <a:lstStyle/>
          <a:p>
            <a:br>
              <a:rPr lang="en-US" dirty="0"/>
            </a:br>
            <a:r>
              <a:rPr lang="en-US" b="0" i="0" dirty="0">
                <a:solidFill>
                  <a:srgbClr val="333333"/>
                </a:solidFill>
                <a:effectLst/>
                <a:latin typeface="Circe"/>
              </a:rPr>
              <a:t>Martell</a:t>
            </a:r>
            <a:endParaRPr lang="en-UA" dirty="0"/>
          </a:p>
        </p:txBody>
      </p:sp>
      <p:sp>
        <p:nvSpPr>
          <p:cNvPr id="20" name="TextBox 19">
            <a:extLst>
              <a:ext uri="{FF2B5EF4-FFF2-40B4-BE49-F238E27FC236}">
                <a16:creationId xmlns:a16="http://schemas.microsoft.com/office/drawing/2014/main" id="{5AD47752-3AF9-337F-1520-072895D5FB81}"/>
              </a:ext>
            </a:extLst>
          </p:cNvPr>
          <p:cNvSpPr txBox="1"/>
          <p:nvPr/>
        </p:nvSpPr>
        <p:spPr>
          <a:xfrm>
            <a:off x="3615284" y="1040880"/>
            <a:ext cx="1376855" cy="400110"/>
          </a:xfrm>
          <a:prstGeom prst="rect">
            <a:avLst/>
          </a:prstGeom>
          <a:noFill/>
        </p:spPr>
        <p:txBody>
          <a:bodyPr wrap="square">
            <a:spAutoFit/>
          </a:bodyPr>
          <a:lstStyle/>
          <a:p>
            <a:r>
              <a:rPr lang="uk-UA" sz="2000" b="1" i="0" dirty="0">
                <a:solidFill>
                  <a:srgbClr val="2A2731"/>
                </a:solidFill>
                <a:effectLst/>
                <a:latin typeface="proxima-nova"/>
              </a:rPr>
              <a:t>1770 грн</a:t>
            </a:r>
            <a:endParaRPr lang="en-UA" sz="2000" b="1" dirty="0"/>
          </a:p>
        </p:txBody>
      </p:sp>
      <p:pic>
        <p:nvPicPr>
          <p:cNvPr id="22530" name="Picture 2" descr="Коньяк Мартель / Martell, VSOP, 40%, 0.5л">
            <a:extLst>
              <a:ext uri="{FF2B5EF4-FFF2-40B4-BE49-F238E27FC236}">
                <a16:creationId xmlns:a16="http://schemas.microsoft.com/office/drawing/2014/main" id="{6D1EA6C2-5F52-05CA-8EFC-39FEEC34A5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952" b="97898" l="6600" r="94800">
                        <a14:foregroundMark x1="10400" y1="35586" x2="6600" y2="52853"/>
                        <a14:foregroundMark x1="8000" y1="93694" x2="40400" y2="92643"/>
                        <a14:foregroundMark x1="53800" y1="92342" x2="66200" y2="93694"/>
                        <a14:foregroundMark x1="66200" y1="93694" x2="76200" y2="92492"/>
                        <a14:foregroundMark x1="76200" y1="92492" x2="76200" y2="92492"/>
                        <a14:foregroundMark x1="18400" y1="82883" x2="27600" y2="64414"/>
                        <a14:foregroundMark x1="27600" y1="64414" x2="28000" y2="64264"/>
                        <a14:foregroundMark x1="15000" y1="65766" x2="29600" y2="68018"/>
                        <a14:foregroundMark x1="29600" y1="68018" x2="38200" y2="72222"/>
                        <a14:foregroundMark x1="38200" y1="72222" x2="43600" y2="80931"/>
                        <a14:foregroundMark x1="43600" y1="80931" x2="31200" y2="87988"/>
                        <a14:foregroundMark x1="31200" y1="87988" x2="19400" y2="85435"/>
                        <a14:foregroundMark x1="19400" y1="85435" x2="17800" y2="75676"/>
                        <a14:foregroundMark x1="17800" y1="75676" x2="19200" y2="68168"/>
                        <a14:foregroundMark x1="19200" y1="68168" x2="30400" y2="71321"/>
                        <a14:foregroundMark x1="30400" y1="71321" x2="32600" y2="79129"/>
                        <a14:foregroundMark x1="32600" y1="79129" x2="26200" y2="84234"/>
                        <a14:foregroundMark x1="26200" y1="84234" x2="12600" y2="77628"/>
                        <a14:foregroundMark x1="12600" y1="77628" x2="11200" y2="70571"/>
                        <a14:foregroundMark x1="11200" y1="70571" x2="19000" y2="78979"/>
                        <a14:foregroundMark x1="19000" y1="78979" x2="24600" y2="80931"/>
                        <a14:foregroundMark x1="22400" y1="82132" x2="32200" y2="71772"/>
                        <a14:foregroundMark x1="12200" y1="98198" x2="32800" y2="98048"/>
                        <a14:foregroundMark x1="32800" y1="98048" x2="33000" y2="97898"/>
                        <a14:foregroundMark x1="26200" y1="30330" x2="26600" y2="9760"/>
                        <a14:foregroundMark x1="22600" y1="7057" x2="21800" y2="21321"/>
                        <a14:foregroundMark x1="18600" y1="30781" x2="21800" y2="22072"/>
                        <a14:foregroundMark x1="19400" y1="22372" x2="22000" y2="9009"/>
                        <a14:foregroundMark x1="30000" y1="24775" x2="30131" y2="22028"/>
                        <a14:foregroundMark x1="18600" y1="19520" x2="20200" y2="7057"/>
                        <a14:foregroundMark x1="16400" y1="27327" x2="19600" y2="20120"/>
                        <a14:foregroundMark x1="19600" y1="20120" x2="18800" y2="16216"/>
                        <a14:foregroundMark x1="17200" y1="23874" x2="17400" y2="15165"/>
                        <a14:foregroundMark x1="50600" y1="5706" x2="75200" y2="5105"/>
                        <a14:foregroundMark x1="75200" y1="5105" x2="84600" y2="5706"/>
                        <a14:foregroundMark x1="84600" y1="5706" x2="86000" y2="6156"/>
                        <a14:foregroundMark x1="84600" y1="7508" x2="87400" y2="37988"/>
                        <a14:foregroundMark x1="45400" y1="3453" x2="60200" y2="2402"/>
                        <a14:foregroundMark x1="60200" y1="2402" x2="69600" y2="2402"/>
                        <a14:foregroundMark x1="69600" y1="2402" x2="72200" y2="2252"/>
                        <a14:foregroundMark x1="78400" y1="3003" x2="88800" y2="3604"/>
                        <a14:foregroundMark x1="90000" y1="5556" x2="92400" y2="14565"/>
                        <a14:foregroundMark x1="92400" y1="14565" x2="90400" y2="36186"/>
                        <a14:foregroundMark x1="90400" y1="36186" x2="90200" y2="36336"/>
                        <a14:foregroundMark x1="83800" y1="63213" x2="94800" y2="54805"/>
                        <a14:backgroundMark x1="29800" y1="16066" x2="32000" y2="21622"/>
                        <a14:backgroundMark x1="30000" y1="23123" x2="31000" y2="21021"/>
                      </a14:backgroundRemoval>
                    </a14:imgEffect>
                  </a14:imgLayer>
                </a14:imgProps>
              </a:ext>
              <a:ext uri="{28A0092B-C50C-407E-A947-70E740481C1C}">
                <a14:useLocalDpi xmlns:a14="http://schemas.microsoft.com/office/drawing/2010/main" val="0"/>
              </a:ext>
            </a:extLst>
          </a:blip>
          <a:srcRect/>
          <a:stretch>
            <a:fillRect/>
          </a:stretch>
        </p:blipFill>
        <p:spPr bwMode="auto">
          <a:xfrm>
            <a:off x="-165261" y="1240935"/>
            <a:ext cx="3464484" cy="46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1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29D491B7-DB6F-A3E2-8087-6E6117297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F2E53-32B6-2EEF-4C4E-B3D97329AFF4}"/>
              </a:ext>
            </a:extLst>
          </p:cNvPr>
          <p:cNvSpPr>
            <a:spLocks noGrp="1"/>
          </p:cNvSpPr>
          <p:nvPr>
            <p:ph type="ctrTitle"/>
          </p:nvPr>
        </p:nvSpPr>
        <p:spPr/>
        <p:txBody>
          <a:bodyPr/>
          <a:lstStyle/>
          <a:p>
            <a:r>
              <a:rPr lang="uk-UA" dirty="0"/>
              <a:t>вино</a:t>
            </a:r>
            <a:endParaRPr lang="en-UA" dirty="0"/>
          </a:p>
        </p:txBody>
      </p:sp>
    </p:spTree>
    <p:extLst>
      <p:ext uri="{BB962C8B-B14F-4D97-AF65-F5344CB8AC3E}">
        <p14:creationId xmlns:p14="http://schemas.microsoft.com/office/powerpoint/2010/main" val="148076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6258</Words>
  <Application>Microsoft Macintosh PowerPoint</Application>
  <PresentationFormat>Widescreen</PresentationFormat>
  <Paragraphs>647</Paragraphs>
  <Slides>71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71</vt:i4>
      </vt:variant>
    </vt:vector>
  </HeadingPairs>
  <TitlesOfParts>
    <vt:vector size="86" baseType="lpstr">
      <vt:lpstr>__Nunito_07e109</vt:lpstr>
      <vt:lpstr>Arial</vt:lpstr>
      <vt:lpstr>Calibri</vt:lpstr>
      <vt:lpstr>Calibri Light</vt:lpstr>
      <vt:lpstr>Circe</vt:lpstr>
      <vt:lpstr>Montserrat</vt:lpstr>
      <vt:lpstr>proxima-nova</vt:lpstr>
      <vt:lpstr>Roboto</vt:lpstr>
      <vt:lpstr>Rozetka</vt:lpstr>
      <vt:lpstr>Sana Sans Medium</vt:lpstr>
      <vt:lpstr>Silpo Text</vt:lpstr>
      <vt:lpstr>Stratos LC Web</vt:lpstr>
      <vt:lpstr>var( --e-global-typography-primary-font-family )</vt:lpstr>
      <vt:lpstr>var(--typeHeaderPrimary)</vt:lpstr>
      <vt:lpstr>Office Theme</vt:lpstr>
      <vt:lpstr>коньяк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вино</vt:lpstr>
      <vt:lpstr>PowerPoint Presentation</vt:lpstr>
      <vt:lpstr>PowerPoint Presentation</vt:lpstr>
      <vt:lpstr>PowerPoint Presentation</vt:lpstr>
      <vt:lpstr>PowerPoint Presentation</vt:lpstr>
      <vt:lpstr>PowerPoint Presentation</vt:lpstr>
      <vt:lpstr>PowerPoint Presentation</vt:lpstr>
      <vt:lpstr>пиво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текіла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лікер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віскі</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gin</vt:lpstr>
      <vt:lpstr>PowerPoint Presentation</vt:lpstr>
      <vt:lpstr>PowerPoint Presentation</vt:lpstr>
      <vt:lpstr>PowerPoint Presentation</vt:lpstr>
      <vt:lpstr>PowerPoint Presentation</vt:lpstr>
      <vt:lpstr>PowerPoint Presentation</vt:lpstr>
      <vt:lpstr>перекус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Nastya Y</dc:creator>
  <cp:lastModifiedBy>Nastya Y</cp:lastModifiedBy>
  <cp:revision>11</cp:revision>
  <dcterms:created xsi:type="dcterms:W3CDTF">2024-11-05T09:29:49Z</dcterms:created>
  <dcterms:modified xsi:type="dcterms:W3CDTF">2024-11-06T21:11:49Z</dcterms:modified>
</cp:coreProperties>
</file>